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71" r:id="rId4"/>
    <p:sldId id="295" r:id="rId5"/>
  </p:sldIdLst>
  <p:sldSz cx="7562850" cy="10688638"/>
  <p:notesSz cx="6858000" cy="9144000"/>
  <p:defaultTextStyle>
    <a:defPPr>
      <a:defRPr lang="es-ES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49" userDrawn="1">
          <p15:clr>
            <a:srgbClr val="A4A3A4"/>
          </p15:clr>
        </p15:guide>
        <p15:guide id="2" pos="3231" userDrawn="1">
          <p15:clr>
            <a:srgbClr val="A4A3A4"/>
          </p15:clr>
        </p15:guide>
        <p15:guide id="3" pos="13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D9D9D9"/>
    <a:srgbClr val="CF0A04"/>
    <a:srgbClr val="A00B18"/>
    <a:srgbClr val="BD0000"/>
    <a:srgbClr val="9B1B20"/>
    <a:srgbClr val="9A1B20"/>
    <a:srgbClr val="531214"/>
    <a:srgbClr val="BA0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44" autoAdjust="0"/>
    <p:restoredTop sz="99902" autoAdjust="0"/>
  </p:normalViewPr>
  <p:slideViewPr>
    <p:cSldViewPr snapToGrid="0" snapToObjects="1" showGuides="1">
      <p:cViewPr varScale="1">
        <p:scale>
          <a:sx n="78" d="100"/>
          <a:sy n="78" d="100"/>
        </p:scale>
        <p:origin x="3466" y="274"/>
      </p:cViewPr>
      <p:guideLst>
        <p:guide orient="horz" pos="4449"/>
        <p:guide pos="3231"/>
        <p:guide pos="134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67214" y="3320410"/>
            <a:ext cx="6428422" cy="229112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4429" y="6056895"/>
            <a:ext cx="5293995" cy="27315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2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0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56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08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6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1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65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17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8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68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483066" y="428043"/>
            <a:ext cx="1701642" cy="9119982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78143" y="428043"/>
            <a:ext cx="4978876" cy="9119982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28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55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7413" y="6868442"/>
            <a:ext cx="6428422" cy="2122882"/>
          </a:xfrm>
        </p:spPr>
        <p:txBody>
          <a:bodyPr anchor="t"/>
          <a:lstStyle>
            <a:lvl1pPr algn="l">
              <a:defRPr sz="3114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7413" y="4530304"/>
            <a:ext cx="6428422" cy="2338139"/>
          </a:xfrm>
        </p:spPr>
        <p:txBody>
          <a:bodyPr anchor="b"/>
          <a:lstStyle>
            <a:lvl1pPr marL="0" indent="0">
              <a:buNone/>
              <a:defRPr sz="1557">
                <a:solidFill>
                  <a:schemeClr val="tx1">
                    <a:tint val="75000"/>
                  </a:schemeClr>
                </a:solidFill>
              </a:defRPr>
            </a:lvl1pPr>
            <a:lvl2pPr marL="352229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70445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56685" indent="0">
              <a:buNone/>
              <a:defRPr sz="1061">
                <a:solidFill>
                  <a:schemeClr val="tx1">
                    <a:tint val="75000"/>
                  </a:schemeClr>
                </a:solidFill>
              </a:defRPr>
            </a:lvl4pPr>
            <a:lvl5pPr marL="1408914" indent="0">
              <a:buNone/>
              <a:defRPr sz="1061">
                <a:solidFill>
                  <a:schemeClr val="tx1">
                    <a:tint val="75000"/>
                  </a:schemeClr>
                </a:solidFill>
              </a:defRPr>
            </a:lvl5pPr>
            <a:lvl6pPr marL="1761142" indent="0">
              <a:buNone/>
              <a:defRPr sz="1061">
                <a:solidFill>
                  <a:schemeClr val="tx1">
                    <a:tint val="75000"/>
                  </a:schemeClr>
                </a:solidFill>
              </a:defRPr>
            </a:lvl6pPr>
            <a:lvl7pPr marL="2113371" indent="0">
              <a:buNone/>
              <a:defRPr sz="1061">
                <a:solidFill>
                  <a:schemeClr val="tx1">
                    <a:tint val="75000"/>
                  </a:schemeClr>
                </a:solidFill>
              </a:defRPr>
            </a:lvl7pPr>
            <a:lvl8pPr marL="2465599" indent="0">
              <a:buNone/>
              <a:defRPr sz="1061">
                <a:solidFill>
                  <a:schemeClr val="tx1">
                    <a:tint val="75000"/>
                  </a:schemeClr>
                </a:solidFill>
              </a:defRPr>
            </a:lvl8pPr>
            <a:lvl9pPr marL="2817828" indent="0">
              <a:buNone/>
              <a:defRPr sz="10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683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78144" y="2494019"/>
            <a:ext cx="3340259" cy="7054006"/>
          </a:xfrm>
        </p:spPr>
        <p:txBody>
          <a:bodyPr/>
          <a:lstStyle>
            <a:lvl1pPr>
              <a:defRPr sz="2123"/>
            </a:lvl1pPr>
            <a:lvl2pPr>
              <a:defRPr sz="1840"/>
            </a:lvl2pPr>
            <a:lvl3pPr>
              <a:defRPr sz="1557"/>
            </a:lvl3pPr>
            <a:lvl4pPr>
              <a:defRPr sz="1415"/>
            </a:lvl4pPr>
            <a:lvl5pPr>
              <a:defRPr sz="1415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844450" y="2494019"/>
            <a:ext cx="3340259" cy="7054006"/>
          </a:xfrm>
        </p:spPr>
        <p:txBody>
          <a:bodyPr/>
          <a:lstStyle>
            <a:lvl1pPr>
              <a:defRPr sz="2123"/>
            </a:lvl1pPr>
            <a:lvl2pPr>
              <a:defRPr sz="1840"/>
            </a:lvl2pPr>
            <a:lvl3pPr>
              <a:defRPr sz="1557"/>
            </a:lvl3pPr>
            <a:lvl4pPr>
              <a:defRPr sz="1415"/>
            </a:lvl4pPr>
            <a:lvl5pPr>
              <a:defRPr sz="1415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377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78144" y="2392576"/>
            <a:ext cx="3341572" cy="997110"/>
          </a:xfrm>
        </p:spPr>
        <p:txBody>
          <a:bodyPr anchor="b"/>
          <a:lstStyle>
            <a:lvl1pPr marL="0" indent="0">
              <a:buNone/>
              <a:defRPr sz="1840" b="1"/>
            </a:lvl1pPr>
            <a:lvl2pPr marL="352229" indent="0">
              <a:buNone/>
              <a:defRPr sz="1557" b="1"/>
            </a:lvl2pPr>
            <a:lvl3pPr marL="704457" indent="0">
              <a:buNone/>
              <a:defRPr sz="1415" b="1"/>
            </a:lvl3pPr>
            <a:lvl4pPr marL="1056685" indent="0">
              <a:buNone/>
              <a:defRPr sz="1203" b="1"/>
            </a:lvl4pPr>
            <a:lvl5pPr marL="1408914" indent="0">
              <a:buNone/>
              <a:defRPr sz="1203" b="1"/>
            </a:lvl5pPr>
            <a:lvl6pPr marL="1761142" indent="0">
              <a:buNone/>
              <a:defRPr sz="1203" b="1"/>
            </a:lvl6pPr>
            <a:lvl7pPr marL="2113371" indent="0">
              <a:buNone/>
              <a:defRPr sz="1203" b="1"/>
            </a:lvl7pPr>
            <a:lvl8pPr marL="2465599" indent="0">
              <a:buNone/>
              <a:defRPr sz="1203" b="1"/>
            </a:lvl8pPr>
            <a:lvl9pPr marL="2817828" indent="0">
              <a:buNone/>
              <a:defRPr sz="120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78144" y="3389686"/>
            <a:ext cx="3341572" cy="6158339"/>
          </a:xfrm>
        </p:spPr>
        <p:txBody>
          <a:bodyPr/>
          <a:lstStyle>
            <a:lvl1pPr>
              <a:defRPr sz="1840"/>
            </a:lvl1pPr>
            <a:lvl2pPr>
              <a:defRPr sz="1557"/>
            </a:lvl2pPr>
            <a:lvl3pPr>
              <a:defRPr sz="1415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841824" y="2392576"/>
            <a:ext cx="3342885" cy="997110"/>
          </a:xfrm>
        </p:spPr>
        <p:txBody>
          <a:bodyPr anchor="b"/>
          <a:lstStyle>
            <a:lvl1pPr marL="0" indent="0">
              <a:buNone/>
              <a:defRPr sz="1840" b="1"/>
            </a:lvl1pPr>
            <a:lvl2pPr marL="352229" indent="0">
              <a:buNone/>
              <a:defRPr sz="1557" b="1"/>
            </a:lvl2pPr>
            <a:lvl3pPr marL="704457" indent="0">
              <a:buNone/>
              <a:defRPr sz="1415" b="1"/>
            </a:lvl3pPr>
            <a:lvl4pPr marL="1056685" indent="0">
              <a:buNone/>
              <a:defRPr sz="1203" b="1"/>
            </a:lvl4pPr>
            <a:lvl5pPr marL="1408914" indent="0">
              <a:buNone/>
              <a:defRPr sz="1203" b="1"/>
            </a:lvl5pPr>
            <a:lvl6pPr marL="1761142" indent="0">
              <a:buNone/>
              <a:defRPr sz="1203" b="1"/>
            </a:lvl6pPr>
            <a:lvl7pPr marL="2113371" indent="0">
              <a:buNone/>
              <a:defRPr sz="1203" b="1"/>
            </a:lvl7pPr>
            <a:lvl8pPr marL="2465599" indent="0">
              <a:buNone/>
              <a:defRPr sz="1203" b="1"/>
            </a:lvl8pPr>
            <a:lvl9pPr marL="2817828" indent="0">
              <a:buNone/>
              <a:defRPr sz="120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841824" y="3389686"/>
            <a:ext cx="3342885" cy="6158339"/>
          </a:xfrm>
        </p:spPr>
        <p:txBody>
          <a:bodyPr/>
          <a:lstStyle>
            <a:lvl1pPr>
              <a:defRPr sz="1840"/>
            </a:lvl1pPr>
            <a:lvl2pPr>
              <a:defRPr sz="1557"/>
            </a:lvl2pPr>
            <a:lvl3pPr>
              <a:defRPr sz="1415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918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95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716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8144" y="425566"/>
            <a:ext cx="2488126" cy="1811130"/>
          </a:xfrm>
        </p:spPr>
        <p:txBody>
          <a:bodyPr anchor="b"/>
          <a:lstStyle>
            <a:lvl1pPr algn="l">
              <a:defRPr sz="1557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56866" y="425569"/>
            <a:ext cx="4227843" cy="9122456"/>
          </a:xfrm>
        </p:spPr>
        <p:txBody>
          <a:bodyPr/>
          <a:lstStyle>
            <a:lvl1pPr>
              <a:defRPr sz="2477"/>
            </a:lvl1pPr>
            <a:lvl2pPr>
              <a:defRPr sz="2123"/>
            </a:lvl2pPr>
            <a:lvl3pPr>
              <a:defRPr sz="1840"/>
            </a:lvl3pPr>
            <a:lvl4pPr>
              <a:defRPr sz="1557"/>
            </a:lvl4pPr>
            <a:lvl5pPr>
              <a:defRPr sz="1557"/>
            </a:lvl5pPr>
            <a:lvl6pPr>
              <a:defRPr sz="1557"/>
            </a:lvl6pPr>
            <a:lvl7pPr>
              <a:defRPr sz="1557"/>
            </a:lvl7pPr>
            <a:lvl8pPr>
              <a:defRPr sz="1557"/>
            </a:lvl8pPr>
            <a:lvl9pPr>
              <a:defRPr sz="155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78144" y="2236699"/>
            <a:ext cx="2488126" cy="7311326"/>
          </a:xfrm>
        </p:spPr>
        <p:txBody>
          <a:bodyPr/>
          <a:lstStyle>
            <a:lvl1pPr marL="0" indent="0">
              <a:buNone/>
              <a:defRPr sz="1061"/>
            </a:lvl1pPr>
            <a:lvl2pPr marL="352229" indent="0">
              <a:buNone/>
              <a:defRPr sz="920"/>
            </a:lvl2pPr>
            <a:lvl3pPr marL="704457" indent="0">
              <a:buNone/>
              <a:defRPr sz="778"/>
            </a:lvl3pPr>
            <a:lvl4pPr marL="1056685" indent="0">
              <a:buNone/>
              <a:defRPr sz="708"/>
            </a:lvl4pPr>
            <a:lvl5pPr marL="1408914" indent="0">
              <a:buNone/>
              <a:defRPr sz="708"/>
            </a:lvl5pPr>
            <a:lvl6pPr marL="1761142" indent="0">
              <a:buNone/>
              <a:defRPr sz="708"/>
            </a:lvl6pPr>
            <a:lvl7pPr marL="2113371" indent="0">
              <a:buNone/>
              <a:defRPr sz="708"/>
            </a:lvl7pPr>
            <a:lvl8pPr marL="2465599" indent="0">
              <a:buNone/>
              <a:defRPr sz="708"/>
            </a:lvl8pPr>
            <a:lvl9pPr marL="2817828" indent="0">
              <a:buNone/>
              <a:defRPr sz="708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94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2371" y="7482047"/>
            <a:ext cx="4537710" cy="883298"/>
          </a:xfrm>
        </p:spPr>
        <p:txBody>
          <a:bodyPr anchor="b"/>
          <a:lstStyle>
            <a:lvl1pPr algn="l">
              <a:defRPr sz="1557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482371" y="955050"/>
            <a:ext cx="4537710" cy="6413183"/>
          </a:xfrm>
        </p:spPr>
        <p:txBody>
          <a:bodyPr/>
          <a:lstStyle>
            <a:lvl1pPr marL="0" indent="0">
              <a:buNone/>
              <a:defRPr sz="2477"/>
            </a:lvl1pPr>
            <a:lvl2pPr marL="352229" indent="0">
              <a:buNone/>
              <a:defRPr sz="2123"/>
            </a:lvl2pPr>
            <a:lvl3pPr marL="704457" indent="0">
              <a:buNone/>
              <a:defRPr sz="1840"/>
            </a:lvl3pPr>
            <a:lvl4pPr marL="1056685" indent="0">
              <a:buNone/>
              <a:defRPr sz="1557"/>
            </a:lvl4pPr>
            <a:lvl5pPr marL="1408914" indent="0">
              <a:buNone/>
              <a:defRPr sz="1557"/>
            </a:lvl5pPr>
            <a:lvl6pPr marL="1761142" indent="0">
              <a:buNone/>
              <a:defRPr sz="1557"/>
            </a:lvl6pPr>
            <a:lvl7pPr marL="2113371" indent="0">
              <a:buNone/>
              <a:defRPr sz="1557"/>
            </a:lvl7pPr>
            <a:lvl8pPr marL="2465599" indent="0">
              <a:buNone/>
              <a:defRPr sz="1557"/>
            </a:lvl8pPr>
            <a:lvl9pPr marL="2817828" indent="0">
              <a:buNone/>
              <a:defRPr sz="1557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482371" y="8365344"/>
            <a:ext cx="4537710" cy="1254430"/>
          </a:xfrm>
        </p:spPr>
        <p:txBody>
          <a:bodyPr/>
          <a:lstStyle>
            <a:lvl1pPr marL="0" indent="0">
              <a:buNone/>
              <a:defRPr sz="1061"/>
            </a:lvl1pPr>
            <a:lvl2pPr marL="352229" indent="0">
              <a:buNone/>
              <a:defRPr sz="920"/>
            </a:lvl2pPr>
            <a:lvl3pPr marL="704457" indent="0">
              <a:buNone/>
              <a:defRPr sz="778"/>
            </a:lvl3pPr>
            <a:lvl4pPr marL="1056685" indent="0">
              <a:buNone/>
              <a:defRPr sz="708"/>
            </a:lvl4pPr>
            <a:lvl5pPr marL="1408914" indent="0">
              <a:buNone/>
              <a:defRPr sz="708"/>
            </a:lvl5pPr>
            <a:lvl6pPr marL="1761142" indent="0">
              <a:buNone/>
              <a:defRPr sz="708"/>
            </a:lvl6pPr>
            <a:lvl7pPr marL="2113371" indent="0">
              <a:buNone/>
              <a:defRPr sz="708"/>
            </a:lvl7pPr>
            <a:lvl8pPr marL="2465599" indent="0">
              <a:buNone/>
              <a:defRPr sz="708"/>
            </a:lvl8pPr>
            <a:lvl9pPr marL="2817828" indent="0">
              <a:buNone/>
              <a:defRPr sz="708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46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78143" y="428042"/>
            <a:ext cx="6806565" cy="1781440"/>
          </a:xfrm>
          <a:prstGeom prst="rect">
            <a:avLst/>
          </a:prstGeom>
        </p:spPr>
        <p:txBody>
          <a:bodyPr vert="horz" lIns="99551" tIns="49775" rIns="99551" bIns="49775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78143" y="2494019"/>
            <a:ext cx="6806565" cy="7054006"/>
          </a:xfrm>
          <a:prstGeom prst="rect">
            <a:avLst/>
          </a:prstGeom>
        </p:spPr>
        <p:txBody>
          <a:bodyPr vert="horz" lIns="99551" tIns="49775" rIns="99551" bIns="49775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378143" y="9906786"/>
            <a:ext cx="1764665" cy="569071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2041-BDC5-994D-9479-0E70CA065383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583975" y="9906786"/>
            <a:ext cx="2394902" cy="569071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5420042" y="9906786"/>
            <a:ext cx="1764665" cy="569071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BAD93-BDA8-8B4B-9054-A94E718CE44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857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52229" rtl="0" eaLnBrk="1" latinLnBrk="0" hangingPunct="1">
        <a:spcBef>
          <a:spcPct val="0"/>
        </a:spcBef>
        <a:buNone/>
        <a:defRPr sz="3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171" indent="-264171" algn="l" defTabSz="352229" rtl="0" eaLnBrk="1" latinLnBrk="0" hangingPunct="1">
        <a:spcBef>
          <a:spcPct val="20000"/>
        </a:spcBef>
        <a:buFont typeface="Arial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1pPr>
      <a:lvl2pPr marL="572372" indent="-220143" algn="l" defTabSz="352229" rtl="0" eaLnBrk="1" latinLnBrk="0" hangingPunct="1">
        <a:spcBef>
          <a:spcPct val="20000"/>
        </a:spcBef>
        <a:buFont typeface="Arial"/>
        <a:buChar char="–"/>
        <a:defRPr sz="2123" kern="1200">
          <a:solidFill>
            <a:schemeClr val="tx1"/>
          </a:solidFill>
          <a:latin typeface="+mn-lt"/>
          <a:ea typeface="+mn-ea"/>
          <a:cs typeface="+mn-cs"/>
        </a:defRPr>
      </a:lvl2pPr>
      <a:lvl3pPr marL="880571" indent="-176115" algn="l" defTabSz="352229" rtl="0" eaLnBrk="1" latinLnBrk="0" hangingPunct="1">
        <a:spcBef>
          <a:spcPct val="20000"/>
        </a:spcBef>
        <a:buFont typeface="Arial"/>
        <a:buChar char="•"/>
        <a:defRPr sz="1840" kern="1200">
          <a:solidFill>
            <a:schemeClr val="tx1"/>
          </a:solidFill>
          <a:latin typeface="+mn-lt"/>
          <a:ea typeface="+mn-ea"/>
          <a:cs typeface="+mn-cs"/>
        </a:defRPr>
      </a:lvl3pPr>
      <a:lvl4pPr marL="1232800" indent="-176115" algn="l" defTabSz="352229" rtl="0" eaLnBrk="1" latinLnBrk="0" hangingPunct="1">
        <a:spcBef>
          <a:spcPct val="20000"/>
        </a:spcBef>
        <a:buFont typeface="Arial"/>
        <a:buChar char="–"/>
        <a:defRPr sz="1557" kern="1200">
          <a:solidFill>
            <a:schemeClr val="tx1"/>
          </a:solidFill>
          <a:latin typeface="+mn-lt"/>
          <a:ea typeface="+mn-ea"/>
          <a:cs typeface="+mn-cs"/>
        </a:defRPr>
      </a:lvl4pPr>
      <a:lvl5pPr marL="1585028" indent="-176115" algn="l" defTabSz="352229" rtl="0" eaLnBrk="1" latinLnBrk="0" hangingPunct="1">
        <a:spcBef>
          <a:spcPct val="20000"/>
        </a:spcBef>
        <a:buFont typeface="Arial"/>
        <a:buChar char="»"/>
        <a:defRPr sz="1557" kern="1200">
          <a:solidFill>
            <a:schemeClr val="tx1"/>
          </a:solidFill>
          <a:latin typeface="+mn-lt"/>
          <a:ea typeface="+mn-ea"/>
          <a:cs typeface="+mn-cs"/>
        </a:defRPr>
      </a:lvl5pPr>
      <a:lvl6pPr marL="1937257" indent="-176115" algn="l" defTabSz="352229" rtl="0" eaLnBrk="1" latinLnBrk="0" hangingPunct="1">
        <a:spcBef>
          <a:spcPct val="20000"/>
        </a:spcBef>
        <a:buFont typeface="Arial"/>
        <a:buChar char="•"/>
        <a:defRPr sz="1557" kern="1200">
          <a:solidFill>
            <a:schemeClr val="tx1"/>
          </a:solidFill>
          <a:latin typeface="+mn-lt"/>
          <a:ea typeface="+mn-ea"/>
          <a:cs typeface="+mn-cs"/>
        </a:defRPr>
      </a:lvl6pPr>
      <a:lvl7pPr marL="2289485" indent="-176115" algn="l" defTabSz="352229" rtl="0" eaLnBrk="1" latinLnBrk="0" hangingPunct="1">
        <a:spcBef>
          <a:spcPct val="20000"/>
        </a:spcBef>
        <a:buFont typeface="Arial"/>
        <a:buChar char="•"/>
        <a:defRPr sz="1557" kern="1200">
          <a:solidFill>
            <a:schemeClr val="tx1"/>
          </a:solidFill>
          <a:latin typeface="+mn-lt"/>
          <a:ea typeface="+mn-ea"/>
          <a:cs typeface="+mn-cs"/>
        </a:defRPr>
      </a:lvl7pPr>
      <a:lvl8pPr marL="2641714" indent="-176115" algn="l" defTabSz="352229" rtl="0" eaLnBrk="1" latinLnBrk="0" hangingPunct="1">
        <a:spcBef>
          <a:spcPct val="20000"/>
        </a:spcBef>
        <a:buFont typeface="Arial"/>
        <a:buChar char="•"/>
        <a:defRPr sz="1557" kern="1200">
          <a:solidFill>
            <a:schemeClr val="tx1"/>
          </a:solidFill>
          <a:latin typeface="+mn-lt"/>
          <a:ea typeface="+mn-ea"/>
          <a:cs typeface="+mn-cs"/>
        </a:defRPr>
      </a:lvl8pPr>
      <a:lvl9pPr marL="2993942" indent="-176115" algn="l" defTabSz="352229" rtl="0" eaLnBrk="1" latinLnBrk="0" hangingPunct="1">
        <a:spcBef>
          <a:spcPct val="20000"/>
        </a:spcBef>
        <a:buFont typeface="Arial"/>
        <a:buChar char="•"/>
        <a:defRPr sz="155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352229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1pPr>
      <a:lvl2pPr marL="352229" algn="l" defTabSz="352229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2pPr>
      <a:lvl3pPr marL="704457" algn="l" defTabSz="352229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3pPr>
      <a:lvl4pPr marL="1056685" algn="l" defTabSz="352229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4pPr>
      <a:lvl5pPr marL="1408914" algn="l" defTabSz="352229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5pPr>
      <a:lvl6pPr marL="1761142" algn="l" defTabSz="352229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6pPr>
      <a:lvl7pPr marL="2113371" algn="l" defTabSz="352229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7pPr>
      <a:lvl8pPr marL="2465599" algn="l" defTabSz="352229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8pPr>
      <a:lvl9pPr marL="2817828" algn="l" defTabSz="352229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18" Type="http://schemas.openxmlformats.org/officeDocument/2006/relationships/image" Target="../media/image27.png"/><Relationship Id="rId3" Type="http://schemas.openxmlformats.org/officeDocument/2006/relationships/image" Target="../media/image8.emf"/><Relationship Id="rId21" Type="http://schemas.openxmlformats.org/officeDocument/2006/relationships/image" Target="../media/image30.jpg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17" Type="http://schemas.openxmlformats.org/officeDocument/2006/relationships/image" Target="../media/image26.png"/><Relationship Id="rId2" Type="http://schemas.openxmlformats.org/officeDocument/2006/relationships/image" Target="../media/image12.jpg"/><Relationship Id="rId16" Type="http://schemas.openxmlformats.org/officeDocument/2006/relationships/image" Target="../media/image25.png"/><Relationship Id="rId20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5" Type="http://schemas.openxmlformats.org/officeDocument/2006/relationships/image" Target="../media/image24.png"/><Relationship Id="rId10" Type="http://schemas.openxmlformats.org/officeDocument/2006/relationships/image" Target="../media/image19.emf"/><Relationship Id="rId19" Type="http://schemas.openxmlformats.org/officeDocument/2006/relationships/image" Target="../media/image28.jpg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silnice, obloha, exteriér, ulice&#10;&#10;Popis byl vytvořen automaticky">
            <a:extLst>
              <a:ext uri="{FF2B5EF4-FFF2-40B4-BE49-F238E27FC236}">
                <a16:creationId xmlns:a16="http://schemas.microsoft.com/office/drawing/2014/main" id="{42411430-4C8F-A3A8-81DB-E222455BF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1" r="32640"/>
          <a:stretch/>
        </p:blipFill>
        <p:spPr>
          <a:xfrm>
            <a:off x="0" y="-89645"/>
            <a:ext cx="7562850" cy="8995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81" y="397095"/>
            <a:ext cx="939808" cy="498729"/>
          </a:xfrm>
          <a:prstGeom prst="rect">
            <a:avLst/>
          </a:prstGeom>
        </p:spPr>
      </p:pic>
      <p:sp>
        <p:nvSpPr>
          <p:cNvPr id="15" name="CuadroTexto 36">
            <a:extLst>
              <a:ext uri="{FF2B5EF4-FFF2-40B4-BE49-F238E27FC236}">
                <a16:creationId xmlns:a16="http://schemas.microsoft.com/office/drawing/2014/main" id="{70474080-C02B-A345-8B27-CA3BA75AB681}"/>
              </a:ext>
            </a:extLst>
          </p:cNvPr>
          <p:cNvSpPr txBox="1">
            <a:spLocks noChangeAspect="1"/>
          </p:cNvSpPr>
          <p:nvPr/>
        </p:nvSpPr>
        <p:spPr>
          <a:xfrm>
            <a:off x="4432282" y="254832"/>
            <a:ext cx="3399384" cy="2379450"/>
          </a:xfrm>
          <a:prstGeom prst="rect">
            <a:avLst/>
          </a:prstGeom>
        </p:spPr>
        <p:txBody>
          <a:bodyPr wrap="square" lIns="70438" tIns="35219" rIns="70438" bIns="35219" rtlCol="0">
            <a:spAutoFit/>
          </a:bodyPr>
          <a:lstStyle/>
          <a:p>
            <a:pPr>
              <a:lnSpc>
                <a:spcPts val="6000"/>
              </a:lnSpc>
            </a:pPr>
            <a:r>
              <a:rPr lang="es-ES_tradnl" sz="6000" dirty="0">
                <a:solidFill>
                  <a:srgbClr val="C00000"/>
                </a:solidFill>
                <a:latin typeface="Arial"/>
                <a:cs typeface="Arial"/>
              </a:rPr>
              <a:t>    Coral</a:t>
            </a:r>
          </a:p>
          <a:p>
            <a:pPr>
              <a:lnSpc>
                <a:spcPts val="6000"/>
              </a:lnSpc>
            </a:pPr>
            <a:r>
              <a:rPr lang="es-ES_tradnl" sz="6000" dirty="0">
                <a:solidFill>
                  <a:srgbClr val="C00000"/>
                </a:solidFill>
                <a:latin typeface="Arial"/>
                <a:cs typeface="Arial"/>
              </a:rPr>
              <a:t>Office</a:t>
            </a:r>
          </a:p>
          <a:p>
            <a:pPr>
              <a:lnSpc>
                <a:spcPts val="6000"/>
              </a:lnSpc>
            </a:pPr>
            <a:r>
              <a:rPr lang="es-ES_tradnl" sz="6000" dirty="0">
                <a:solidFill>
                  <a:srgbClr val="C00000"/>
                </a:solidFill>
                <a:latin typeface="Arial"/>
                <a:cs typeface="Arial"/>
              </a:rPr>
              <a:t>     Park</a:t>
            </a:r>
          </a:p>
        </p:txBody>
      </p:sp>
      <p:sp>
        <p:nvSpPr>
          <p:cNvPr id="19" name="Arco 9">
            <a:extLst>
              <a:ext uri="{FF2B5EF4-FFF2-40B4-BE49-F238E27FC236}">
                <a16:creationId xmlns:a16="http://schemas.microsoft.com/office/drawing/2014/main" id="{0025F7A1-5A78-614E-8B5D-76C008C74B00}"/>
              </a:ext>
            </a:extLst>
          </p:cNvPr>
          <p:cNvSpPr>
            <a:spLocks noChangeAspect="1"/>
          </p:cNvSpPr>
          <p:nvPr/>
        </p:nvSpPr>
        <p:spPr>
          <a:xfrm rot="19172639">
            <a:off x="4703230" y="-792184"/>
            <a:ext cx="3905665" cy="3905665"/>
          </a:xfrm>
          <a:prstGeom prst="arc">
            <a:avLst>
              <a:gd name="adj1" fmla="val 13809659"/>
              <a:gd name="adj2" fmla="val 11896709"/>
            </a:avLst>
          </a:prstGeom>
          <a:ln w="19050">
            <a:solidFill>
              <a:srgbClr val="A00B1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800000"/>
              </a:highlight>
            </a:endParaRPr>
          </a:p>
        </p:txBody>
      </p:sp>
      <p:sp>
        <p:nvSpPr>
          <p:cNvPr id="8" name="Elipse 16">
            <a:extLst>
              <a:ext uri="{FF2B5EF4-FFF2-40B4-BE49-F238E27FC236}">
                <a16:creationId xmlns:a16="http://schemas.microsoft.com/office/drawing/2014/main" id="{F6B89CEB-6046-1344-886A-BB7CFEFBE263}"/>
              </a:ext>
            </a:extLst>
          </p:cNvPr>
          <p:cNvSpPr/>
          <p:nvPr/>
        </p:nvSpPr>
        <p:spPr>
          <a:xfrm>
            <a:off x="-1568296" y="-2080049"/>
            <a:ext cx="3855109" cy="3850524"/>
          </a:xfrm>
          <a:prstGeom prst="ellipse">
            <a:avLst/>
          </a:prstGeom>
          <a:noFill/>
          <a:ln w="12700" cmpd="sng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9551" tIns="49775" rIns="99551" bIns="49775" spcCol="0" rtlCol="0" anchor="ctr"/>
          <a:lstStyle/>
          <a:p>
            <a:pPr algn="ctr"/>
            <a:endParaRPr lang="es-ES"/>
          </a:p>
        </p:txBody>
      </p:sp>
      <p:sp>
        <p:nvSpPr>
          <p:cNvPr id="10" name="CuadroTexto 12">
            <a:extLst>
              <a:ext uri="{FF2B5EF4-FFF2-40B4-BE49-F238E27FC236}">
                <a16:creationId xmlns:a16="http://schemas.microsoft.com/office/drawing/2014/main" id="{DA6A4285-D6E2-B74D-9B51-D6417FC48DBE}"/>
              </a:ext>
            </a:extLst>
          </p:cNvPr>
          <p:cNvSpPr txBox="1"/>
          <p:nvPr/>
        </p:nvSpPr>
        <p:spPr>
          <a:xfrm>
            <a:off x="0" y="10046204"/>
            <a:ext cx="1512000" cy="486624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BUCHAROVA 1314/8</a:t>
            </a:r>
          </a:p>
          <a:p>
            <a:pPr algn="ctr"/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Praha 13</a:t>
            </a:r>
          </a:p>
          <a:p>
            <a:pPr algn="ctr"/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Nové Butovice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ACFB8FA-A22F-9C47-9913-CF91B1C8E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40" y="9257894"/>
            <a:ext cx="379864" cy="648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D3F78CA9-FE23-8E41-839A-D37BA6FAD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627" y="9257894"/>
            <a:ext cx="692182" cy="648000"/>
          </a:xfrm>
          <a:prstGeom prst="rect">
            <a:avLst/>
          </a:prstGeom>
        </p:spPr>
      </p:pic>
      <p:sp>
        <p:nvSpPr>
          <p:cNvPr id="25" name="CuadroTexto 12">
            <a:extLst>
              <a:ext uri="{FF2B5EF4-FFF2-40B4-BE49-F238E27FC236}">
                <a16:creationId xmlns:a16="http://schemas.microsoft.com/office/drawing/2014/main" id="{070AC7F7-59CB-4B4D-BEEC-E37436F3DB0B}"/>
              </a:ext>
            </a:extLst>
          </p:cNvPr>
          <p:cNvSpPr txBox="1"/>
          <p:nvPr/>
        </p:nvSpPr>
        <p:spPr>
          <a:xfrm>
            <a:off x="1512000" y="10046204"/>
            <a:ext cx="1512000" cy="486624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VOLNÉ</a:t>
            </a:r>
          </a:p>
          <a:p>
            <a:pPr algn="ctr"/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PROSTORY</a:t>
            </a:r>
          </a:p>
          <a:p>
            <a:pPr algn="ctr"/>
            <a:r>
              <a:rPr lang="cs-CZ" sz="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3 697 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CuadroTexto 12">
            <a:extLst>
              <a:ext uri="{FF2B5EF4-FFF2-40B4-BE49-F238E27FC236}">
                <a16:creationId xmlns:a16="http://schemas.microsoft.com/office/drawing/2014/main" id="{08F9707F-9E87-A749-9775-978702038688}"/>
              </a:ext>
            </a:extLst>
          </p:cNvPr>
          <p:cNvSpPr txBox="1"/>
          <p:nvPr/>
        </p:nvSpPr>
        <p:spPr>
          <a:xfrm>
            <a:off x="3024000" y="10046204"/>
            <a:ext cx="1512000" cy="486624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</a:t>
            </a:r>
          </a:p>
          <a:p>
            <a:pPr algn="ctr"/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NOVÉ</a:t>
            </a:r>
          </a:p>
          <a:p>
            <a:pPr algn="ctr"/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BUTOVICE</a:t>
            </a:r>
          </a:p>
        </p:txBody>
      </p:sp>
      <p:sp>
        <p:nvSpPr>
          <p:cNvPr id="27" name="CuadroTexto 12">
            <a:extLst>
              <a:ext uri="{FF2B5EF4-FFF2-40B4-BE49-F238E27FC236}">
                <a16:creationId xmlns:a16="http://schemas.microsoft.com/office/drawing/2014/main" id="{B7744C5A-8A97-4148-B13B-0D7824CDB778}"/>
              </a:ext>
            </a:extLst>
          </p:cNvPr>
          <p:cNvSpPr txBox="1"/>
          <p:nvPr/>
        </p:nvSpPr>
        <p:spPr>
          <a:xfrm>
            <a:off x="4536000" y="10046204"/>
            <a:ext cx="1512000" cy="486624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RYCHLONABÍJECÍ</a:t>
            </a:r>
          </a:p>
          <a:p>
            <a:pPr algn="ctr"/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STANICE PRO</a:t>
            </a:r>
          </a:p>
          <a:p>
            <a:pPr algn="ctr"/>
            <a:r>
              <a:rPr lang="cs-CZ" sz="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ELEKTROMOBILY</a:t>
            </a:r>
          </a:p>
        </p:txBody>
      </p:sp>
      <p:sp>
        <p:nvSpPr>
          <p:cNvPr id="28" name="CuadroTexto 12">
            <a:extLst>
              <a:ext uri="{FF2B5EF4-FFF2-40B4-BE49-F238E27FC236}">
                <a16:creationId xmlns:a16="http://schemas.microsoft.com/office/drawing/2014/main" id="{1BE9DCB1-C173-F547-840B-3054F8A75348}"/>
              </a:ext>
            </a:extLst>
          </p:cNvPr>
          <p:cNvSpPr txBox="1"/>
          <p:nvPr/>
        </p:nvSpPr>
        <p:spPr>
          <a:xfrm>
            <a:off x="6028773" y="10046204"/>
            <a:ext cx="1512000" cy="486624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MODERNÍ</a:t>
            </a:r>
          </a:p>
          <a:p>
            <a:pPr algn="ctr"/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KANCELÁŘSKÉ PROSTORY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B6AA538-97E3-1444-B622-934AB2C50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152" y="9270594"/>
            <a:ext cx="454737" cy="64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48B6C33-DA2C-534E-B409-FA6380C32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4624" y="9257894"/>
            <a:ext cx="648000" cy="64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804D376-D6D3-C34B-9416-4BEF939871C2}"/>
              </a:ext>
            </a:extLst>
          </p:cNvPr>
          <p:cNvSpPr/>
          <p:nvPr/>
        </p:nvSpPr>
        <p:spPr>
          <a:xfrm>
            <a:off x="1" y="7669930"/>
            <a:ext cx="7562850" cy="1226038"/>
          </a:xfrm>
          <a:prstGeom prst="rect">
            <a:avLst/>
          </a:prstGeom>
          <a:solidFill>
            <a:srgbClr val="000000">
              <a:alpha val="6039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CuadroTexto 12">
            <a:extLst>
              <a:ext uri="{FF2B5EF4-FFF2-40B4-BE49-F238E27FC236}">
                <a16:creationId xmlns:a16="http://schemas.microsoft.com/office/drawing/2014/main" id="{3E7C4AAF-0468-AC40-BC0C-8B91A059B1F7}"/>
              </a:ext>
            </a:extLst>
          </p:cNvPr>
          <p:cNvSpPr txBox="1"/>
          <p:nvPr/>
        </p:nvSpPr>
        <p:spPr>
          <a:xfrm>
            <a:off x="3074825" y="7746130"/>
            <a:ext cx="4745040" cy="1073773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marL="285750" indent="-285750">
              <a:lnSpc>
                <a:spcPts val="2000"/>
              </a:lnSpc>
              <a:buClr>
                <a:srgbClr val="CF0A04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Atraktivní poloha s výbornou dostupností</a:t>
            </a:r>
          </a:p>
          <a:p>
            <a:pPr marL="285750" indent="-285750">
              <a:lnSpc>
                <a:spcPts val="2000"/>
              </a:lnSpc>
              <a:buClr>
                <a:srgbClr val="CF0A04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bezprostřední blízkosti metra Nové Butovice</a:t>
            </a:r>
          </a:p>
          <a:p>
            <a:pPr marL="285750" indent="-285750">
              <a:lnSpc>
                <a:spcPts val="2000"/>
              </a:lnSpc>
              <a:buClr>
                <a:srgbClr val="CF0A04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Moderní kancelářské prostory</a:t>
            </a:r>
          </a:p>
          <a:p>
            <a:pPr marL="285750" indent="-285750">
              <a:lnSpc>
                <a:spcPts val="2000"/>
              </a:lnSpc>
              <a:buClr>
                <a:srgbClr val="CF0A04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Parkování v podzemních garážích</a:t>
            </a:r>
          </a:p>
        </p:txBody>
      </p:sp>
      <p:sp>
        <p:nvSpPr>
          <p:cNvPr id="21" name="CuadroTexto 36">
            <a:extLst>
              <a:ext uri="{FF2B5EF4-FFF2-40B4-BE49-F238E27FC236}">
                <a16:creationId xmlns:a16="http://schemas.microsoft.com/office/drawing/2014/main" id="{A9A568F8-2311-3F42-9740-8FE70E6EF5DA}"/>
              </a:ext>
            </a:extLst>
          </p:cNvPr>
          <p:cNvSpPr txBox="1"/>
          <p:nvPr/>
        </p:nvSpPr>
        <p:spPr>
          <a:xfrm>
            <a:off x="6878" y="7747267"/>
            <a:ext cx="2082054" cy="1032928"/>
          </a:xfrm>
          <a:prstGeom prst="rect">
            <a:avLst/>
          </a:prstGeom>
        </p:spPr>
        <p:txBody>
          <a:bodyPr wrap="square" lIns="70438" tIns="35219" rIns="70438" bIns="35219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s-ES_tradnl" sz="2300" dirty="0" err="1">
                <a:solidFill>
                  <a:srgbClr val="CF0A04"/>
                </a:solidFill>
                <a:latin typeface="Arial"/>
                <a:cs typeface="Arial"/>
              </a:rPr>
              <a:t>Kancelářské</a:t>
            </a:r>
            <a:endParaRPr lang="es-ES_tradnl" sz="2300" dirty="0">
              <a:solidFill>
                <a:srgbClr val="CF0A04"/>
              </a:solidFill>
              <a:latin typeface="Arial"/>
              <a:cs typeface="Arial"/>
            </a:endParaRPr>
          </a:p>
          <a:p>
            <a:pPr algn="r">
              <a:lnSpc>
                <a:spcPts val="2500"/>
              </a:lnSpc>
            </a:pPr>
            <a:r>
              <a:rPr lang="es-ES_tradnl" sz="2300" dirty="0">
                <a:solidFill>
                  <a:srgbClr val="CF0A04"/>
                </a:solidFill>
                <a:latin typeface="Arial"/>
                <a:cs typeface="Arial"/>
              </a:rPr>
              <a:t>       </a:t>
            </a:r>
            <a:r>
              <a:rPr lang="es-ES_tradnl" sz="2300" dirty="0" err="1">
                <a:solidFill>
                  <a:srgbClr val="CF0A04"/>
                </a:solidFill>
                <a:latin typeface="Arial"/>
                <a:cs typeface="Arial"/>
              </a:rPr>
              <a:t>prostory</a:t>
            </a:r>
            <a:endParaRPr lang="es-ES_tradnl" sz="2300" dirty="0">
              <a:solidFill>
                <a:srgbClr val="CF0A04"/>
              </a:solidFill>
              <a:latin typeface="Arial"/>
              <a:cs typeface="Arial"/>
            </a:endParaRPr>
          </a:p>
          <a:p>
            <a:pPr algn="r">
              <a:lnSpc>
                <a:spcPts val="2500"/>
              </a:lnSpc>
            </a:pPr>
            <a:r>
              <a:rPr lang="es-ES_tradnl" sz="2300" dirty="0">
                <a:solidFill>
                  <a:srgbClr val="CF0A04"/>
                </a:solidFill>
                <a:latin typeface="Arial"/>
                <a:cs typeface="Arial"/>
              </a:rPr>
              <a:t>   k </a:t>
            </a:r>
            <a:r>
              <a:rPr lang="es-ES_tradnl" sz="2300" dirty="0" err="1">
                <a:solidFill>
                  <a:srgbClr val="CF0A04"/>
                </a:solidFill>
                <a:latin typeface="Arial"/>
                <a:cs typeface="Arial"/>
              </a:rPr>
              <a:t>pronájmu</a:t>
            </a:r>
            <a:endParaRPr lang="es-ES_tradnl" sz="2300" dirty="0">
              <a:solidFill>
                <a:srgbClr val="CF0A04"/>
              </a:solidFill>
              <a:latin typeface="Arial"/>
              <a:cs typeface="Arial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C1D4EE0-3950-7E8C-5F32-AEE751BD3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2947" y="9230964"/>
            <a:ext cx="701859" cy="7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86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>
          <a:xfrm>
            <a:off x="-1046653" y="-936043"/>
            <a:ext cx="3397806" cy="3408116"/>
          </a:xfrm>
          <a:prstGeom prst="ellipse">
            <a:avLst/>
          </a:prstGeom>
          <a:noFill/>
          <a:ln w="12700" cmpd="sng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0438" tIns="35219" rIns="70438" bIns="35219" spcCol="0" rtlCol="0" anchor="ctr"/>
          <a:lstStyle/>
          <a:p>
            <a:pPr algn="ctr"/>
            <a:r>
              <a:rPr lang="es-ES" sz="1415" dirty="0"/>
              <a:t>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858017" y="774160"/>
            <a:ext cx="929120" cy="5920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15"/>
          </a:p>
        </p:txBody>
      </p:sp>
      <p:sp>
        <p:nvSpPr>
          <p:cNvPr id="8" name="CuadroTexto 7"/>
          <p:cNvSpPr txBox="1"/>
          <p:nvPr/>
        </p:nvSpPr>
        <p:spPr>
          <a:xfrm>
            <a:off x="1219202" y="763673"/>
            <a:ext cx="1732626" cy="532791"/>
          </a:xfrm>
          <a:prstGeom prst="rect">
            <a:avLst/>
          </a:prstGeom>
        </p:spPr>
        <p:txBody>
          <a:bodyPr wrap="square" lIns="70438" tIns="35219" rIns="70438" bIns="35219" rtlCol="0">
            <a:spAutoFit/>
          </a:bodyPr>
          <a:lstStyle/>
          <a:p>
            <a:r>
              <a:rPr lang="es-ES" sz="3000" dirty="0" err="1">
                <a:latin typeface="Arial"/>
                <a:cs typeface="Arial"/>
              </a:rPr>
              <a:t>Budova</a:t>
            </a:r>
            <a:endParaRPr lang="es-ES" sz="3000" dirty="0">
              <a:latin typeface="Arial"/>
              <a:cs typeface="Arial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5708433" y="863834"/>
            <a:ext cx="2925355" cy="2934231"/>
          </a:xfrm>
          <a:prstGeom prst="ellipse">
            <a:avLst/>
          </a:prstGeom>
          <a:noFill/>
          <a:ln w="3175" cmpd="sng">
            <a:solidFill>
              <a:srgbClr val="BA0B0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0438" tIns="35219" rIns="70438" bIns="35219" spcCol="0" rtlCol="0" anchor="ctr"/>
          <a:lstStyle/>
          <a:p>
            <a:pPr algn="ctr"/>
            <a:endParaRPr lang="es-ES" sz="1415"/>
          </a:p>
        </p:txBody>
      </p:sp>
      <p:sp>
        <p:nvSpPr>
          <p:cNvPr id="14" name="Rectángulo 13"/>
          <p:cNvSpPr/>
          <p:nvPr/>
        </p:nvSpPr>
        <p:spPr>
          <a:xfrm>
            <a:off x="4160505" y="1515838"/>
            <a:ext cx="2970123" cy="6516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15"/>
          </a:p>
        </p:txBody>
      </p:sp>
      <p:sp>
        <p:nvSpPr>
          <p:cNvPr id="15" name="Rectángulo 14"/>
          <p:cNvSpPr/>
          <p:nvPr/>
        </p:nvSpPr>
        <p:spPr>
          <a:xfrm>
            <a:off x="4686561" y="400328"/>
            <a:ext cx="2489102" cy="8865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15"/>
          </a:p>
        </p:txBody>
      </p:sp>
      <p:sp>
        <p:nvSpPr>
          <p:cNvPr id="16" name="Arco 15"/>
          <p:cNvSpPr/>
          <p:nvPr/>
        </p:nvSpPr>
        <p:spPr>
          <a:xfrm rot="10254618">
            <a:off x="5461331" y="1450282"/>
            <a:ext cx="2966420" cy="2966420"/>
          </a:xfrm>
          <a:prstGeom prst="arc">
            <a:avLst>
              <a:gd name="adj1" fmla="val 15155859"/>
              <a:gd name="adj2" fmla="val 417391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415"/>
          </a:p>
        </p:txBody>
      </p:sp>
      <p:sp>
        <p:nvSpPr>
          <p:cNvPr id="10" name="CuadroTexto 9"/>
          <p:cNvSpPr txBox="1"/>
          <p:nvPr/>
        </p:nvSpPr>
        <p:spPr>
          <a:xfrm>
            <a:off x="3419189" y="662434"/>
            <a:ext cx="3710267" cy="1594620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just"/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Coral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Office Park se skládá ze čtyř moderních kancelářských budov, které se nacházejí uprostřed krásně udržované zelené plochy v těsném sousedství stanice metra linky B Nové Butovice.</a:t>
            </a:r>
          </a:p>
          <a:p>
            <a:pPr algn="just"/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Prostorné podzemní parkoviště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Coral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Office Parku disponuje myčkou aut a dobíjecími stanicemi pro elektromobily, samozřejmostí je také dostatek návštěvnických míst.</a:t>
            </a: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id="{7B6A34AD-4A6F-A241-87DF-22358B3D724F}"/>
              </a:ext>
            </a:extLst>
          </p:cNvPr>
          <p:cNvSpPr/>
          <p:nvPr/>
        </p:nvSpPr>
        <p:spPr>
          <a:xfrm>
            <a:off x="1" y="10345581"/>
            <a:ext cx="7570038" cy="3492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15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" name="Imagen 6">
            <a:extLst>
              <a:ext uri="{FF2B5EF4-FFF2-40B4-BE49-F238E27FC236}">
                <a16:creationId xmlns:a16="http://schemas.microsoft.com/office/drawing/2014/main" id="{AA40D978-8D83-7D46-B4AE-7C62B750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761" y="10408067"/>
            <a:ext cx="361627" cy="191449"/>
          </a:xfrm>
          <a:prstGeom prst="rect">
            <a:avLst/>
          </a:prstGeom>
        </p:spPr>
      </p:pic>
      <p:pic>
        <p:nvPicPr>
          <p:cNvPr id="4" name="Obrázek 3" descr="Obsah obrázku obloha, exteriér, město&#10;&#10;Popis byl vytvořen automaticky">
            <a:extLst>
              <a:ext uri="{FF2B5EF4-FFF2-40B4-BE49-F238E27FC236}">
                <a16:creationId xmlns:a16="http://schemas.microsoft.com/office/drawing/2014/main" id="{765BE24E-F5EF-B4FE-317C-8772FE462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58" b="13075"/>
          <a:stretch/>
        </p:blipFill>
        <p:spPr>
          <a:xfrm>
            <a:off x="-2043" y="2744247"/>
            <a:ext cx="7594526" cy="3155410"/>
          </a:xfrm>
          <a:prstGeom prst="rect">
            <a:avLst/>
          </a:prstGeom>
        </p:spPr>
      </p:pic>
      <p:sp>
        <p:nvSpPr>
          <p:cNvPr id="25" name="CuadroTexto 12">
            <a:extLst>
              <a:ext uri="{FF2B5EF4-FFF2-40B4-BE49-F238E27FC236}">
                <a16:creationId xmlns:a16="http://schemas.microsoft.com/office/drawing/2014/main" id="{16794A91-2C00-57FE-C73A-0876B1F15D5A}"/>
              </a:ext>
            </a:extLst>
          </p:cNvPr>
          <p:cNvSpPr txBox="1">
            <a:spLocks noChangeAspect="1"/>
          </p:cNvSpPr>
          <p:nvPr/>
        </p:nvSpPr>
        <p:spPr>
          <a:xfrm>
            <a:off x="5931112" y="8182078"/>
            <a:ext cx="1345143" cy="286569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r>
              <a:rPr lang="cs-CZ" sz="1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Budova C</a:t>
            </a:r>
          </a:p>
        </p:txBody>
      </p:sp>
      <p:sp>
        <p:nvSpPr>
          <p:cNvPr id="27" name="CuadroTexto 12">
            <a:extLst>
              <a:ext uri="{FF2B5EF4-FFF2-40B4-BE49-F238E27FC236}">
                <a16:creationId xmlns:a16="http://schemas.microsoft.com/office/drawing/2014/main" id="{FA9C7508-540B-4CA8-0DD9-1F81A68284B0}"/>
              </a:ext>
            </a:extLst>
          </p:cNvPr>
          <p:cNvSpPr txBox="1">
            <a:spLocks noChangeAspect="1"/>
          </p:cNvSpPr>
          <p:nvPr/>
        </p:nvSpPr>
        <p:spPr>
          <a:xfrm>
            <a:off x="1214211" y="9273484"/>
            <a:ext cx="1345143" cy="286569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Budova D</a:t>
            </a:r>
          </a:p>
        </p:txBody>
      </p:sp>
      <p:sp>
        <p:nvSpPr>
          <p:cNvPr id="28" name="CuadroTexto 12">
            <a:extLst>
              <a:ext uri="{FF2B5EF4-FFF2-40B4-BE49-F238E27FC236}">
                <a16:creationId xmlns:a16="http://schemas.microsoft.com/office/drawing/2014/main" id="{1FDB5A9F-9B69-B3B3-490A-1738B6744F2F}"/>
              </a:ext>
            </a:extLst>
          </p:cNvPr>
          <p:cNvSpPr txBox="1">
            <a:spLocks noChangeAspect="1"/>
          </p:cNvSpPr>
          <p:nvPr/>
        </p:nvSpPr>
        <p:spPr>
          <a:xfrm>
            <a:off x="2492696" y="7794629"/>
            <a:ext cx="1064763" cy="809790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  <a:p>
            <a:pPr algn="ctr"/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cs-CZ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14C91C1-C2F8-1434-4DA1-EA4259CCD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157" y="6165233"/>
            <a:ext cx="4893972" cy="20378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6B89DF3-589A-7824-4DAF-D1CDE5B95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33" y="6196957"/>
            <a:ext cx="2389105" cy="29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03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o 9"/>
          <p:cNvSpPr/>
          <p:nvPr/>
        </p:nvSpPr>
        <p:spPr>
          <a:xfrm rot="10197682">
            <a:off x="-1393176" y="-1254769"/>
            <a:ext cx="3423187" cy="3380123"/>
          </a:xfrm>
          <a:prstGeom prst="arc">
            <a:avLst>
              <a:gd name="adj1" fmla="val 13809659"/>
              <a:gd name="adj2" fmla="val 11896709"/>
            </a:avLst>
          </a:prstGeom>
          <a:ln>
            <a:solidFill>
              <a:srgbClr val="A00B1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415"/>
          </a:p>
        </p:txBody>
      </p:sp>
      <p:sp>
        <p:nvSpPr>
          <p:cNvPr id="55" name="Rectángulo 14">
            <a:extLst>
              <a:ext uri="{FF2B5EF4-FFF2-40B4-BE49-F238E27FC236}">
                <a16:creationId xmlns:a16="http://schemas.microsoft.com/office/drawing/2014/main" id="{8DCFAC23-6E9A-1A33-F09A-555EE6384ECF}"/>
              </a:ext>
            </a:extLst>
          </p:cNvPr>
          <p:cNvSpPr/>
          <p:nvPr/>
        </p:nvSpPr>
        <p:spPr>
          <a:xfrm>
            <a:off x="713262" y="1834530"/>
            <a:ext cx="1008459" cy="8865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15"/>
          </a:p>
        </p:txBody>
      </p:sp>
      <p:pic>
        <p:nvPicPr>
          <p:cNvPr id="22" name="Obrázek 21" descr="Obsah obrázku patro, interiér, budova, život&#10;&#10;Popis byl vytvořen automaticky">
            <a:extLst>
              <a:ext uri="{FF2B5EF4-FFF2-40B4-BE49-F238E27FC236}">
                <a16:creationId xmlns:a16="http://schemas.microsoft.com/office/drawing/2014/main" id="{F76C8775-0482-5D45-940B-BFB1DE9A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94" r="24540"/>
          <a:stretch/>
        </p:blipFill>
        <p:spPr>
          <a:xfrm>
            <a:off x="4752220" y="-580945"/>
            <a:ext cx="2803023" cy="326720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41591" y="273790"/>
            <a:ext cx="3006865" cy="1610009"/>
          </a:xfrm>
          <a:prstGeom prst="rect">
            <a:avLst/>
          </a:prstGeom>
        </p:spPr>
        <p:txBody>
          <a:bodyPr wrap="square" lIns="70438" tIns="35219" rIns="70438" bIns="35219" rtlCol="0">
            <a:spAutoFit/>
          </a:bodyPr>
          <a:lstStyle/>
          <a:p>
            <a:r>
              <a:rPr lang="es-ES_tradnl" sz="2500" dirty="0" err="1">
                <a:latin typeface="Arial"/>
                <a:cs typeface="Arial"/>
              </a:rPr>
              <a:t>Lokalita</a:t>
            </a:r>
            <a:endParaRPr lang="es-ES_tradnl" sz="2500" dirty="0">
              <a:latin typeface="Arial"/>
              <a:cs typeface="Arial"/>
            </a:endParaRPr>
          </a:p>
          <a:p>
            <a:r>
              <a:rPr lang="es-ES_tradnl" sz="2500" dirty="0">
                <a:latin typeface="Arial"/>
                <a:cs typeface="Arial"/>
              </a:rPr>
              <a:t>  a </a:t>
            </a:r>
            <a:r>
              <a:rPr lang="es-ES_tradnl" sz="2500" dirty="0" err="1">
                <a:latin typeface="Arial"/>
                <a:cs typeface="Arial"/>
              </a:rPr>
              <a:t>specifikace</a:t>
            </a:r>
            <a:endParaRPr lang="es-ES_tradnl" sz="2500" dirty="0">
              <a:latin typeface="Arial"/>
              <a:cs typeface="Arial"/>
            </a:endParaRPr>
          </a:p>
          <a:p>
            <a:r>
              <a:rPr lang="es-ES_tradnl" sz="2500" dirty="0">
                <a:latin typeface="Arial"/>
                <a:cs typeface="Arial"/>
              </a:rPr>
              <a:t>  </a:t>
            </a:r>
            <a:r>
              <a:rPr lang="es-ES_tradnl" sz="2500" dirty="0" err="1">
                <a:latin typeface="Arial"/>
                <a:cs typeface="Arial"/>
              </a:rPr>
              <a:t>prostor</a:t>
            </a:r>
            <a:endParaRPr lang="es-ES_tradnl" sz="2500" dirty="0">
              <a:latin typeface="Arial"/>
              <a:cs typeface="Arial"/>
            </a:endParaRPr>
          </a:p>
          <a:p>
            <a:endParaRPr lang="es-ES_tradnl" sz="2500" dirty="0">
              <a:latin typeface="Arial"/>
              <a:cs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" y="10345581"/>
            <a:ext cx="7570038" cy="3492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15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761" y="10408067"/>
            <a:ext cx="361627" cy="191449"/>
          </a:xfrm>
          <a:prstGeom prst="rect">
            <a:avLst/>
          </a:prstGeom>
        </p:spPr>
      </p:pic>
      <p:sp>
        <p:nvSpPr>
          <p:cNvPr id="27" name="CuadroTexto 12">
            <a:extLst>
              <a:ext uri="{FF2B5EF4-FFF2-40B4-BE49-F238E27FC236}">
                <a16:creationId xmlns:a16="http://schemas.microsoft.com/office/drawing/2014/main" id="{9A5CB945-2547-CC4F-84C5-DBBDAE67A036}"/>
              </a:ext>
            </a:extLst>
          </p:cNvPr>
          <p:cNvSpPr txBox="1">
            <a:spLocks noChangeAspect="1"/>
          </p:cNvSpPr>
          <p:nvPr/>
        </p:nvSpPr>
        <p:spPr>
          <a:xfrm>
            <a:off x="2449289" y="8715207"/>
            <a:ext cx="1080000" cy="127749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700" dirty="0">
                <a:latin typeface="Arial" panose="020B0604020202020204" pitchFamily="34" charset="0"/>
                <a:cs typeface="Arial" panose="020B0604020202020204" pitchFamily="34" charset="0"/>
              </a:rPr>
              <a:t>INTERNÍ </a:t>
            </a:r>
            <a:r>
              <a:rPr lang="cs-CZ" sz="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ŽALUZIE</a:t>
            </a:r>
          </a:p>
        </p:txBody>
      </p:sp>
      <p:sp>
        <p:nvSpPr>
          <p:cNvPr id="29" name="CuadroTexto 12">
            <a:extLst>
              <a:ext uri="{FF2B5EF4-FFF2-40B4-BE49-F238E27FC236}">
                <a16:creationId xmlns:a16="http://schemas.microsoft.com/office/drawing/2014/main" id="{B5E2E166-65A3-8F46-AE78-A4ED73E4C69E}"/>
              </a:ext>
            </a:extLst>
          </p:cNvPr>
          <p:cNvSpPr txBox="1">
            <a:spLocks noChangeAspect="1"/>
          </p:cNvSpPr>
          <p:nvPr/>
        </p:nvSpPr>
        <p:spPr>
          <a:xfrm>
            <a:off x="1353254" y="8611032"/>
            <a:ext cx="1152000" cy="218338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700" dirty="0">
                <a:latin typeface="Arial" panose="020B0604020202020204" pitchFamily="34" charset="0"/>
                <a:cs typeface="Arial" panose="020B0604020202020204" pitchFamily="34" charset="0"/>
              </a:rPr>
              <a:t>4 VYSOKORYCHLOSTNÍ </a:t>
            </a:r>
            <a:r>
              <a:rPr lang="cs-CZ" sz="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VÝTAHY</a:t>
            </a:r>
          </a:p>
        </p:txBody>
      </p:sp>
      <p:sp>
        <p:nvSpPr>
          <p:cNvPr id="31" name="CuadroTexto 12">
            <a:extLst>
              <a:ext uri="{FF2B5EF4-FFF2-40B4-BE49-F238E27FC236}">
                <a16:creationId xmlns:a16="http://schemas.microsoft.com/office/drawing/2014/main" id="{4AACC13B-40C5-1F4C-826A-C2DE7798DC42}"/>
              </a:ext>
            </a:extLst>
          </p:cNvPr>
          <p:cNvSpPr txBox="1">
            <a:spLocks noChangeAspect="1"/>
          </p:cNvSpPr>
          <p:nvPr/>
        </p:nvSpPr>
        <p:spPr>
          <a:xfrm>
            <a:off x="3522427" y="8611032"/>
            <a:ext cx="1080000" cy="204692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700" dirty="0">
                <a:latin typeface="Arial" panose="020B0604020202020204" pitchFamily="34" charset="0"/>
                <a:cs typeface="Arial" panose="020B0604020202020204" pitchFamily="34" charset="0"/>
              </a:rPr>
              <a:t>ELEKTRONICKÁ POŽÁRNÍ SIGNALIZACE</a:t>
            </a:r>
            <a:endParaRPr lang="cs-CZ" sz="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12">
            <a:extLst>
              <a:ext uri="{FF2B5EF4-FFF2-40B4-BE49-F238E27FC236}">
                <a16:creationId xmlns:a16="http://schemas.microsoft.com/office/drawing/2014/main" id="{941263EA-C752-5740-8B08-168F3A79A65F}"/>
              </a:ext>
            </a:extLst>
          </p:cNvPr>
          <p:cNvSpPr txBox="1">
            <a:spLocks noChangeAspect="1"/>
          </p:cNvSpPr>
          <p:nvPr/>
        </p:nvSpPr>
        <p:spPr>
          <a:xfrm>
            <a:off x="1353254" y="9951496"/>
            <a:ext cx="1080000" cy="204692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700" dirty="0">
                <a:latin typeface="Arial" panose="020B0604020202020204" pitchFamily="34" charset="0"/>
                <a:cs typeface="Arial" panose="020B0604020202020204" pitchFamily="34" charset="0"/>
              </a:rPr>
              <a:t>SNÍŽENÝ PODHLED S OSVĚTLENÍM</a:t>
            </a:r>
            <a:endParaRPr lang="cs-CZ" sz="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12">
            <a:extLst>
              <a:ext uri="{FF2B5EF4-FFF2-40B4-BE49-F238E27FC236}">
                <a16:creationId xmlns:a16="http://schemas.microsoft.com/office/drawing/2014/main" id="{5FB67C3E-74FC-4147-AFD5-A51AF572C777}"/>
              </a:ext>
            </a:extLst>
          </p:cNvPr>
          <p:cNvSpPr txBox="1">
            <a:spLocks noChangeAspect="1"/>
          </p:cNvSpPr>
          <p:nvPr/>
        </p:nvSpPr>
        <p:spPr>
          <a:xfrm>
            <a:off x="204620" y="9951496"/>
            <a:ext cx="1080000" cy="127749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700" dirty="0">
                <a:latin typeface="Arial" panose="020B0604020202020204" pitchFamily="34" charset="0"/>
                <a:cs typeface="Arial" panose="020B0604020202020204" pitchFamily="34" charset="0"/>
              </a:rPr>
              <a:t>ZDVOJENÁ PODLAHA</a:t>
            </a:r>
            <a:endParaRPr lang="cs-CZ" sz="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uadroTexto 12">
            <a:extLst>
              <a:ext uri="{FF2B5EF4-FFF2-40B4-BE49-F238E27FC236}">
                <a16:creationId xmlns:a16="http://schemas.microsoft.com/office/drawing/2014/main" id="{7DDA1562-9A3E-F449-95FF-50E3CC341110}"/>
              </a:ext>
            </a:extLst>
          </p:cNvPr>
          <p:cNvSpPr txBox="1">
            <a:spLocks noChangeAspect="1"/>
          </p:cNvSpPr>
          <p:nvPr/>
        </p:nvSpPr>
        <p:spPr>
          <a:xfrm>
            <a:off x="2449289" y="9951496"/>
            <a:ext cx="1080000" cy="127749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700" dirty="0">
                <a:latin typeface="Arial" panose="020B0604020202020204" pitchFamily="34" charset="0"/>
                <a:cs typeface="Arial" panose="020B0604020202020204" pitchFamily="34" charset="0"/>
              </a:rPr>
              <a:t>OTVÍRATELNÁ OKNA</a:t>
            </a:r>
            <a:endParaRPr lang="cs-CZ" sz="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12">
            <a:extLst>
              <a:ext uri="{FF2B5EF4-FFF2-40B4-BE49-F238E27FC236}">
                <a16:creationId xmlns:a16="http://schemas.microsoft.com/office/drawing/2014/main" id="{02E43138-1C4E-8D4E-8559-A98209C7F62E}"/>
              </a:ext>
            </a:extLst>
          </p:cNvPr>
          <p:cNvSpPr txBox="1">
            <a:spLocks noChangeAspect="1"/>
          </p:cNvSpPr>
          <p:nvPr/>
        </p:nvSpPr>
        <p:spPr>
          <a:xfrm>
            <a:off x="3522427" y="7367523"/>
            <a:ext cx="1080000" cy="127749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700" dirty="0">
                <a:latin typeface="Arial" panose="020B0604020202020204" pitchFamily="34" charset="0"/>
                <a:cs typeface="Arial" panose="020B0604020202020204" pitchFamily="34" charset="0"/>
              </a:rPr>
              <a:t>CCTV</a:t>
            </a:r>
            <a:endParaRPr lang="cs-CZ" sz="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uadroTexto 12">
            <a:extLst>
              <a:ext uri="{FF2B5EF4-FFF2-40B4-BE49-F238E27FC236}">
                <a16:creationId xmlns:a16="http://schemas.microsoft.com/office/drawing/2014/main" id="{EB6E673E-C49A-9E4E-B436-6508436AA569}"/>
              </a:ext>
            </a:extLst>
          </p:cNvPr>
          <p:cNvSpPr txBox="1">
            <a:spLocks/>
          </p:cNvSpPr>
          <p:nvPr/>
        </p:nvSpPr>
        <p:spPr>
          <a:xfrm>
            <a:off x="2449289" y="7367523"/>
            <a:ext cx="1080000" cy="286569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700" dirty="0">
                <a:latin typeface="Arial" panose="020B0604020202020204" pitchFamily="34" charset="0"/>
                <a:cs typeface="Arial" panose="020B0604020202020204" pitchFamily="34" charset="0"/>
              </a:rPr>
              <a:t>PŘÍSTUP NA </a:t>
            </a:r>
            <a:r>
              <a:rPr lang="cs-CZ" sz="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MAGNETICKÉ KARTY</a:t>
            </a:r>
          </a:p>
        </p:txBody>
      </p:sp>
      <p:sp>
        <p:nvSpPr>
          <p:cNvPr id="40" name="CuadroTexto 12">
            <a:extLst>
              <a:ext uri="{FF2B5EF4-FFF2-40B4-BE49-F238E27FC236}">
                <a16:creationId xmlns:a16="http://schemas.microsoft.com/office/drawing/2014/main" id="{5C74F9FA-A77B-C443-A535-21B7826292D9}"/>
              </a:ext>
            </a:extLst>
          </p:cNvPr>
          <p:cNvSpPr txBox="1">
            <a:spLocks noChangeAspect="1"/>
          </p:cNvSpPr>
          <p:nvPr/>
        </p:nvSpPr>
        <p:spPr>
          <a:xfrm>
            <a:off x="204620" y="8715206"/>
            <a:ext cx="1080000" cy="127749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700" dirty="0">
                <a:latin typeface="Arial" panose="020B0604020202020204" pitchFamily="34" charset="0"/>
                <a:cs typeface="Arial" panose="020B0604020202020204" pitchFamily="34" charset="0"/>
              </a:rPr>
              <a:t>KLIMATIZACE</a:t>
            </a:r>
            <a:endParaRPr lang="cs-CZ" sz="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adroTexto 12">
            <a:extLst>
              <a:ext uri="{FF2B5EF4-FFF2-40B4-BE49-F238E27FC236}">
                <a16:creationId xmlns:a16="http://schemas.microsoft.com/office/drawing/2014/main" id="{0E569196-E7F6-7449-87D5-E6F7F49755F4}"/>
              </a:ext>
            </a:extLst>
          </p:cNvPr>
          <p:cNvSpPr txBox="1">
            <a:spLocks noChangeAspect="1"/>
          </p:cNvSpPr>
          <p:nvPr/>
        </p:nvSpPr>
        <p:spPr>
          <a:xfrm>
            <a:off x="204620" y="7367523"/>
            <a:ext cx="1080000" cy="245631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700" dirty="0">
                <a:latin typeface="Arial" panose="020B0604020202020204" pitchFamily="34" charset="0"/>
                <a:cs typeface="Arial" panose="020B0604020202020204" pitchFamily="34" charset="0"/>
              </a:rPr>
              <a:t>REPREZENTATIVNÍ CENTRÁLNÍ </a:t>
            </a:r>
            <a:r>
              <a:rPr lang="cs-CZ" sz="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RECEPCE</a:t>
            </a:r>
          </a:p>
        </p:txBody>
      </p:sp>
      <p:sp>
        <p:nvSpPr>
          <p:cNvPr id="47" name="CuadroTexto 12">
            <a:extLst>
              <a:ext uri="{FF2B5EF4-FFF2-40B4-BE49-F238E27FC236}">
                <a16:creationId xmlns:a16="http://schemas.microsoft.com/office/drawing/2014/main" id="{EFC53F0F-9B64-E64B-9599-12BB40E39C7A}"/>
              </a:ext>
            </a:extLst>
          </p:cNvPr>
          <p:cNvSpPr txBox="1">
            <a:spLocks noChangeAspect="1"/>
          </p:cNvSpPr>
          <p:nvPr/>
        </p:nvSpPr>
        <p:spPr>
          <a:xfrm>
            <a:off x="1353254" y="7367523"/>
            <a:ext cx="1080000" cy="245631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ctr"/>
            <a:r>
              <a:rPr lang="cs-CZ" sz="700" dirty="0">
                <a:latin typeface="Arial" panose="020B0604020202020204" pitchFamily="34" charset="0"/>
                <a:cs typeface="Arial" panose="020B0604020202020204" pitchFamily="34" charset="0"/>
              </a:rPr>
              <a:t>24 HODINOVÁ </a:t>
            </a:r>
            <a:r>
              <a:rPr lang="cs-CZ" sz="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BEZPEČNOSTNÍ SLUŽBA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7F6A45C-CC20-4346-8EAE-1CAA9D9AB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254" y="6732249"/>
            <a:ext cx="360000" cy="517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0D3AEC-8C8E-CA48-8503-686D443C6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20" y="6769509"/>
            <a:ext cx="432000" cy="4918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BD5764D-D3BD-A24E-B151-1D9688C9B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289" y="6825830"/>
            <a:ext cx="432000" cy="40885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E6B979-BC7B-8A4E-A874-25871C7BDE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807" y="6856130"/>
            <a:ext cx="432000" cy="37028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2909A3D-3CC8-594F-BEAB-B250D0C4C9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620" y="8108127"/>
            <a:ext cx="468000" cy="32842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A5EF52A-98E0-0144-B404-9CF300047E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3254" y="7974125"/>
            <a:ext cx="360000" cy="5305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07920E7-66CC-6E46-9D81-0439A17AC6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7289" y="7978896"/>
            <a:ext cx="504000" cy="504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DC33CA3-10DB-E541-A2C1-289A048E65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2807" y="8012014"/>
            <a:ext cx="432000" cy="50823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ED500395-F7E4-674F-9A21-4C510A7045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620" y="9555967"/>
            <a:ext cx="540000" cy="23684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14E13D0-44BF-3741-A09C-27E6366654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9254" y="9208817"/>
            <a:ext cx="648000" cy="6480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BFC7BF87-4666-4D4E-9016-08982FB9DC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83289" y="9255117"/>
            <a:ext cx="612000" cy="542455"/>
          </a:xfrm>
          <a:prstGeom prst="rect">
            <a:avLst/>
          </a:prstGeom>
        </p:spPr>
      </p:pic>
      <p:sp>
        <p:nvSpPr>
          <p:cNvPr id="34" name="CuadroTexto 12">
            <a:extLst>
              <a:ext uri="{FF2B5EF4-FFF2-40B4-BE49-F238E27FC236}">
                <a16:creationId xmlns:a16="http://schemas.microsoft.com/office/drawing/2014/main" id="{6CDA4107-25A7-FF46-B224-C71E81B1C10B}"/>
              </a:ext>
            </a:extLst>
          </p:cNvPr>
          <p:cNvSpPr txBox="1"/>
          <p:nvPr/>
        </p:nvSpPr>
        <p:spPr>
          <a:xfrm>
            <a:off x="723245" y="1891002"/>
            <a:ext cx="3766556" cy="1763897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pPr algn="just"/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Coral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Office Park je umístěn přímo na stanici metra linky B Nové Butovice, jen několik minut cesty autem od Pražského okruhu a dálnice D5. Letiště Václava Havla je vzdálené jen 15 minut autem. Lokalita nabízí veškerý komfort - v těsné blízkosti je nákupní centrum Galerie Butovice, řada restaurací a kaváren, fitness, poliklinika, pošta.</a:t>
            </a:r>
          </a:p>
          <a:p>
            <a:pPr algn="just"/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Budovy nabízí další služby - nonstop bezpečnostní služba, recepce ve všech budovách, nově rekonstruované společné prostory s LED osvětlením, zázemí pro cyklisty Všechny kanceláře jsou efektivně dělitelné, velmi světlé a disponují krásným výhledem.</a:t>
            </a:r>
          </a:p>
        </p:txBody>
      </p:sp>
      <p:pic>
        <p:nvPicPr>
          <p:cNvPr id="41" name="Obrázek 40" descr="Obsah obrázku černá, elektronika, tmavé&#10;&#10;Popis byl vytvořen automaticky">
            <a:extLst>
              <a:ext uri="{FF2B5EF4-FFF2-40B4-BE49-F238E27FC236}">
                <a16:creationId xmlns:a16="http://schemas.microsoft.com/office/drawing/2014/main" id="{FA2DB204-C1A9-8245-9631-32FCCA0FF2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0265" y="4009723"/>
            <a:ext cx="360000" cy="360000"/>
          </a:xfrm>
          <a:prstGeom prst="rect">
            <a:avLst/>
          </a:prstGeom>
        </p:spPr>
      </p:pic>
      <p:pic>
        <p:nvPicPr>
          <p:cNvPr id="43" name="Obrázek 42" descr="Obsah obrázku šipka&#10;&#10;Popis byl vytvořen automaticky">
            <a:extLst>
              <a:ext uri="{FF2B5EF4-FFF2-40B4-BE49-F238E27FC236}">
                <a16:creationId xmlns:a16="http://schemas.microsoft.com/office/drawing/2014/main" id="{9FE295FE-D18B-9E45-A9B0-F17B3F1C2E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0264" y="4563291"/>
            <a:ext cx="360000" cy="360000"/>
          </a:xfrm>
          <a:prstGeom prst="rect">
            <a:avLst/>
          </a:prstGeom>
        </p:spPr>
      </p:pic>
      <p:pic>
        <p:nvPicPr>
          <p:cNvPr id="44" name="Obrázek 43" descr="Obsah obrázku text&#10;&#10;Popis byl vytvořen automaticky">
            <a:extLst>
              <a:ext uri="{FF2B5EF4-FFF2-40B4-BE49-F238E27FC236}">
                <a16:creationId xmlns:a16="http://schemas.microsoft.com/office/drawing/2014/main" id="{8DA127A8-4E6D-B445-9F5F-52C41AFDA9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943" y="5102273"/>
            <a:ext cx="324000" cy="324000"/>
          </a:xfrm>
          <a:prstGeom prst="rect">
            <a:avLst/>
          </a:prstGeom>
        </p:spPr>
      </p:pic>
      <p:pic>
        <p:nvPicPr>
          <p:cNvPr id="45" name="Obrázek 44" descr="Obsah obrázku šipka&#10;&#10;Popis byl vytvořen automaticky">
            <a:extLst>
              <a:ext uri="{FF2B5EF4-FFF2-40B4-BE49-F238E27FC236}">
                <a16:creationId xmlns:a16="http://schemas.microsoft.com/office/drawing/2014/main" id="{2F44CCBD-D8C7-3B42-9F65-A27837B78A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1799" y="5593473"/>
            <a:ext cx="324000" cy="3240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C9CF6694-208D-F64D-B49D-42B11E6C7F5F}"/>
              </a:ext>
            </a:extLst>
          </p:cNvPr>
          <p:cNvSpPr/>
          <p:nvPr/>
        </p:nvSpPr>
        <p:spPr>
          <a:xfrm>
            <a:off x="303468" y="6103173"/>
            <a:ext cx="270000" cy="27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0E38F6D1-AEF4-564B-BE6A-FA29A325BBF4}"/>
              </a:ext>
            </a:extLst>
          </p:cNvPr>
          <p:cNvSpPr txBox="1"/>
          <p:nvPr/>
        </p:nvSpPr>
        <p:spPr>
          <a:xfrm>
            <a:off x="288002" y="6084699"/>
            <a:ext cx="2793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9" name="CuadroTexto 12">
            <a:extLst>
              <a:ext uri="{FF2B5EF4-FFF2-40B4-BE49-F238E27FC236}">
                <a16:creationId xmlns:a16="http://schemas.microsoft.com/office/drawing/2014/main" id="{C6E4C260-51D7-014A-ADE7-D2CDE3BBD0D8}"/>
              </a:ext>
            </a:extLst>
          </p:cNvPr>
          <p:cNvSpPr txBox="1"/>
          <p:nvPr/>
        </p:nvSpPr>
        <p:spPr>
          <a:xfrm>
            <a:off x="732389" y="4568397"/>
            <a:ext cx="3313917" cy="378902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Budova má přímé napojení na dálnici </a:t>
            </a:r>
          </a:p>
          <a:p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 a D5.</a:t>
            </a:r>
          </a:p>
        </p:txBody>
      </p:sp>
      <p:sp>
        <p:nvSpPr>
          <p:cNvPr id="50" name="CuadroTexto 12">
            <a:extLst>
              <a:ext uri="{FF2B5EF4-FFF2-40B4-BE49-F238E27FC236}">
                <a16:creationId xmlns:a16="http://schemas.microsoft.com/office/drawing/2014/main" id="{23DF7885-E4EE-FD4E-B127-71416F69B81C}"/>
              </a:ext>
            </a:extLst>
          </p:cNvPr>
          <p:cNvSpPr txBox="1"/>
          <p:nvPr/>
        </p:nvSpPr>
        <p:spPr>
          <a:xfrm>
            <a:off x="720854" y="5186774"/>
            <a:ext cx="3313917" cy="225014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Nákupy – Galerie Butovice5.</a:t>
            </a:r>
          </a:p>
        </p:txBody>
      </p:sp>
      <p:sp>
        <p:nvSpPr>
          <p:cNvPr id="51" name="CuadroTexto 12">
            <a:extLst>
              <a:ext uri="{FF2B5EF4-FFF2-40B4-BE49-F238E27FC236}">
                <a16:creationId xmlns:a16="http://schemas.microsoft.com/office/drawing/2014/main" id="{553CF47D-A4A5-FF4D-94BF-845C3581D629}"/>
              </a:ext>
            </a:extLst>
          </p:cNvPr>
          <p:cNvSpPr txBox="1"/>
          <p:nvPr/>
        </p:nvSpPr>
        <p:spPr>
          <a:xfrm>
            <a:off x="720853" y="5653329"/>
            <a:ext cx="3313917" cy="225014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Stravování – množství restaurací v blízkosti budovy.</a:t>
            </a:r>
          </a:p>
        </p:txBody>
      </p:sp>
      <p:sp>
        <p:nvSpPr>
          <p:cNvPr id="52" name="CuadroTexto 12">
            <a:extLst>
              <a:ext uri="{FF2B5EF4-FFF2-40B4-BE49-F238E27FC236}">
                <a16:creationId xmlns:a16="http://schemas.microsoft.com/office/drawing/2014/main" id="{B362FC51-9689-AA4D-8938-AFFC01E91977}"/>
              </a:ext>
            </a:extLst>
          </p:cNvPr>
          <p:cNvSpPr txBox="1"/>
          <p:nvPr/>
        </p:nvSpPr>
        <p:spPr>
          <a:xfrm>
            <a:off x="720852" y="6130615"/>
            <a:ext cx="3313917" cy="225014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Podzemní garáže.</a:t>
            </a:r>
          </a:p>
        </p:txBody>
      </p:sp>
      <p:sp>
        <p:nvSpPr>
          <p:cNvPr id="53" name="CuadroTexto 12">
            <a:extLst>
              <a:ext uri="{FF2B5EF4-FFF2-40B4-BE49-F238E27FC236}">
                <a16:creationId xmlns:a16="http://schemas.microsoft.com/office/drawing/2014/main" id="{8D8D0F65-7712-3446-AD14-4098DFF49819}"/>
              </a:ext>
            </a:extLst>
          </p:cNvPr>
          <p:cNvSpPr txBox="1"/>
          <p:nvPr/>
        </p:nvSpPr>
        <p:spPr>
          <a:xfrm>
            <a:off x="732389" y="4069638"/>
            <a:ext cx="3313917" cy="225014"/>
          </a:xfrm>
          <a:prstGeom prst="rect">
            <a:avLst/>
          </a:prstGeom>
          <a:noFill/>
        </p:spPr>
        <p:txBody>
          <a:bodyPr wrap="square" lIns="70438" tIns="35219" rIns="70438" bIns="35219" rtlCol="0" anchor="t" anchorCtr="0">
            <a:spAutoFit/>
          </a:bodyPr>
          <a:lstStyle/>
          <a:p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 B Nové Butovice.</a:t>
            </a:r>
          </a:p>
        </p:txBody>
      </p:sp>
      <p:pic>
        <p:nvPicPr>
          <p:cNvPr id="14" name="Obrázek 13" descr="Obsah obrázku mapa&#10;&#10;Popis byl vytvořen automaticky">
            <a:extLst>
              <a:ext uri="{FF2B5EF4-FFF2-40B4-BE49-F238E27FC236}">
                <a16:creationId xmlns:a16="http://schemas.microsoft.com/office/drawing/2014/main" id="{5F11227C-4623-54B7-CC58-84BE86A652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52220" y="7500645"/>
            <a:ext cx="2813656" cy="2794384"/>
          </a:xfrm>
          <a:prstGeom prst="rect">
            <a:avLst/>
          </a:prstGeom>
        </p:spPr>
      </p:pic>
      <p:pic>
        <p:nvPicPr>
          <p:cNvPr id="24" name="Obrázek 23" descr="Obsah obrázku text, zelená, interiér, strop&#10;&#10;Popis byl vytvořen automaticky">
            <a:extLst>
              <a:ext uri="{FF2B5EF4-FFF2-40B4-BE49-F238E27FC236}">
                <a16:creationId xmlns:a16="http://schemas.microsoft.com/office/drawing/2014/main" id="{F904D546-0605-04BA-711A-D98F5ED01B6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344" r="14258"/>
          <a:stretch/>
        </p:blipFill>
        <p:spPr>
          <a:xfrm>
            <a:off x="4752220" y="2736148"/>
            <a:ext cx="2828452" cy="2287302"/>
          </a:xfrm>
          <a:prstGeom prst="rect">
            <a:avLst/>
          </a:prstGeom>
        </p:spPr>
      </p:pic>
      <p:sp>
        <p:nvSpPr>
          <p:cNvPr id="54" name="Arco 9">
            <a:extLst>
              <a:ext uri="{FF2B5EF4-FFF2-40B4-BE49-F238E27FC236}">
                <a16:creationId xmlns:a16="http://schemas.microsoft.com/office/drawing/2014/main" id="{A28B9201-D776-6CB1-76A5-E4C2AAD6DC2F}"/>
              </a:ext>
            </a:extLst>
          </p:cNvPr>
          <p:cNvSpPr/>
          <p:nvPr/>
        </p:nvSpPr>
        <p:spPr>
          <a:xfrm rot="10197682">
            <a:off x="4958228" y="-748764"/>
            <a:ext cx="5525065" cy="5455319"/>
          </a:xfrm>
          <a:custGeom>
            <a:avLst/>
            <a:gdLst>
              <a:gd name="connsiteX0" fmla="*/ 1005896 w 5524537"/>
              <a:gd name="connsiteY0" fmla="*/ 622372 h 5455038"/>
              <a:gd name="connsiteX1" fmla="*/ 4604476 w 5524537"/>
              <a:gd name="connsiteY1" fmla="*/ 695160 h 5455038"/>
              <a:gd name="connsiteX2" fmla="*/ 5037146 w 5524537"/>
              <a:gd name="connsiteY2" fmla="*/ 4274671 h 5455038"/>
              <a:gd name="connsiteX3" fmla="*/ 1552994 w 5524537"/>
              <a:gd name="connsiteY3" fmla="*/ 5179780 h 5455038"/>
              <a:gd name="connsiteX4" fmla="*/ 142676 w 5524537"/>
              <a:gd name="connsiteY4" fmla="*/ 1862263 h 5455038"/>
              <a:gd name="connsiteX5" fmla="*/ 2762269 w 5524537"/>
              <a:gd name="connsiteY5" fmla="*/ 2727519 h 5455038"/>
              <a:gd name="connsiteX6" fmla="*/ 1005896 w 5524537"/>
              <a:gd name="connsiteY6" fmla="*/ 622372 h 5455038"/>
              <a:gd name="connsiteX0" fmla="*/ 1005896 w 5524537"/>
              <a:gd name="connsiteY0" fmla="*/ 622372 h 5455038"/>
              <a:gd name="connsiteX1" fmla="*/ 4604476 w 5524537"/>
              <a:gd name="connsiteY1" fmla="*/ 695160 h 5455038"/>
              <a:gd name="connsiteX2" fmla="*/ 5037146 w 5524537"/>
              <a:gd name="connsiteY2" fmla="*/ 4274671 h 5455038"/>
              <a:gd name="connsiteX3" fmla="*/ 1552994 w 5524537"/>
              <a:gd name="connsiteY3" fmla="*/ 5179780 h 5455038"/>
              <a:gd name="connsiteX4" fmla="*/ 142676 w 5524537"/>
              <a:gd name="connsiteY4" fmla="*/ 1862263 h 5455038"/>
              <a:gd name="connsiteX0" fmla="*/ 1006343 w 5525065"/>
              <a:gd name="connsiteY0" fmla="*/ 622374 h 5455319"/>
              <a:gd name="connsiteX1" fmla="*/ 4604923 w 5525065"/>
              <a:gd name="connsiteY1" fmla="*/ 695162 h 5455319"/>
              <a:gd name="connsiteX2" fmla="*/ 5037593 w 5525065"/>
              <a:gd name="connsiteY2" fmla="*/ 4274673 h 5455319"/>
              <a:gd name="connsiteX3" fmla="*/ 1553441 w 5525065"/>
              <a:gd name="connsiteY3" fmla="*/ 5179782 h 5455319"/>
              <a:gd name="connsiteX4" fmla="*/ 143123 w 5525065"/>
              <a:gd name="connsiteY4" fmla="*/ 1862265 h 5455319"/>
              <a:gd name="connsiteX5" fmla="*/ 2762716 w 5525065"/>
              <a:gd name="connsiteY5" fmla="*/ 2727521 h 5455319"/>
              <a:gd name="connsiteX6" fmla="*/ 1006343 w 5525065"/>
              <a:gd name="connsiteY6" fmla="*/ 622374 h 5455319"/>
              <a:gd name="connsiteX0" fmla="*/ 1006343 w 5525065"/>
              <a:gd name="connsiteY0" fmla="*/ 622374 h 5455319"/>
              <a:gd name="connsiteX1" fmla="*/ 4604923 w 5525065"/>
              <a:gd name="connsiteY1" fmla="*/ 695162 h 5455319"/>
              <a:gd name="connsiteX2" fmla="*/ 5037593 w 5525065"/>
              <a:gd name="connsiteY2" fmla="*/ 4274673 h 5455319"/>
              <a:gd name="connsiteX3" fmla="*/ 1553441 w 5525065"/>
              <a:gd name="connsiteY3" fmla="*/ 5179782 h 5455319"/>
              <a:gd name="connsiteX4" fmla="*/ 143123 w 5525065"/>
              <a:gd name="connsiteY4" fmla="*/ 1862265 h 545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5065" h="5455319" stroke="0" extrusionOk="0">
                <a:moveTo>
                  <a:pt x="1006343" y="622374"/>
                </a:moveTo>
                <a:cubicBezTo>
                  <a:pt x="2059445" y="-234285"/>
                  <a:pt x="3588234" y="-203363"/>
                  <a:pt x="4604923" y="695162"/>
                </a:cubicBezTo>
                <a:cubicBezTo>
                  <a:pt x="5640938" y="1610767"/>
                  <a:pt x="5826269" y="3144024"/>
                  <a:pt x="5037593" y="4274673"/>
                </a:cubicBezTo>
                <a:cubicBezTo>
                  <a:pt x="4262671" y="5385604"/>
                  <a:pt x="2781705" y="5770327"/>
                  <a:pt x="1553441" y="5179782"/>
                </a:cubicBezTo>
                <a:cubicBezTo>
                  <a:pt x="306595" y="4580302"/>
                  <a:pt x="-296815" y="3160889"/>
                  <a:pt x="143123" y="1862265"/>
                </a:cubicBezTo>
                <a:lnTo>
                  <a:pt x="2762716" y="2727521"/>
                </a:lnTo>
                <a:lnTo>
                  <a:pt x="1006343" y="622374"/>
                </a:lnTo>
                <a:close/>
              </a:path>
              <a:path w="5525065" h="5455319" fill="none">
                <a:moveTo>
                  <a:pt x="1006343" y="622374"/>
                </a:moveTo>
                <a:cubicBezTo>
                  <a:pt x="2059445" y="-234285"/>
                  <a:pt x="3588234" y="-203363"/>
                  <a:pt x="4604923" y="695162"/>
                </a:cubicBezTo>
                <a:cubicBezTo>
                  <a:pt x="5640938" y="1610767"/>
                  <a:pt x="5826269" y="3144024"/>
                  <a:pt x="5037593" y="4274673"/>
                </a:cubicBezTo>
                <a:cubicBezTo>
                  <a:pt x="4262671" y="5385604"/>
                  <a:pt x="2781705" y="5770328"/>
                  <a:pt x="1553441" y="5179782"/>
                </a:cubicBezTo>
                <a:cubicBezTo>
                  <a:pt x="306595" y="4580302"/>
                  <a:pt x="-296815" y="3160889"/>
                  <a:pt x="143123" y="1862265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415" dirty="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pic>
        <p:nvPicPr>
          <p:cNvPr id="26" name="Obrázek 25" descr="Obsah obrázku obloha, exteriér, tráva, město&#10;&#10;Popis byl vytvořen automaticky">
            <a:extLst>
              <a:ext uri="{FF2B5EF4-FFF2-40B4-BE49-F238E27FC236}">
                <a16:creationId xmlns:a16="http://schemas.microsoft.com/office/drawing/2014/main" id="{E689E533-AF5A-D48F-9FC2-B27C804BC5C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2980" t="11861" r="26094" b="13611"/>
          <a:stretch/>
        </p:blipFill>
        <p:spPr>
          <a:xfrm>
            <a:off x="4752220" y="5075303"/>
            <a:ext cx="2903222" cy="23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5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strop, interiér&#10;&#10;Popis byl vytvořen automaticky">
            <a:extLst>
              <a:ext uri="{FF2B5EF4-FFF2-40B4-BE49-F238E27FC236}">
                <a16:creationId xmlns:a16="http://schemas.microsoft.com/office/drawing/2014/main" id="{FEBF09EC-2A97-04AB-4BBA-916A0135D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955"/>
          <a:stretch/>
        </p:blipFill>
        <p:spPr>
          <a:xfrm>
            <a:off x="4293961" y="3136119"/>
            <a:ext cx="3346603" cy="1677534"/>
          </a:xfrm>
          <a:prstGeom prst="rect">
            <a:avLst/>
          </a:prstGeom>
        </p:spPr>
      </p:pic>
      <p:pic>
        <p:nvPicPr>
          <p:cNvPr id="26" name="Obrázek 25" descr="Obsah obrázku text, osoba, muž&#10;&#10;Popis byl vytvořen automaticky">
            <a:extLst>
              <a:ext uri="{FF2B5EF4-FFF2-40B4-BE49-F238E27FC236}">
                <a16:creationId xmlns:a16="http://schemas.microsoft.com/office/drawing/2014/main" id="{F1B5C54C-0B02-1726-E543-68C31C8E1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961" y="4865842"/>
            <a:ext cx="3346603" cy="2074894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6807597"/>
            <a:ext cx="7562850" cy="3881041"/>
          </a:xfrm>
          <a:prstGeom prst="rect">
            <a:avLst/>
          </a:prstGeom>
          <a:solidFill>
            <a:srgbClr val="A00B1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15"/>
          </a:p>
        </p:txBody>
      </p:sp>
      <p:sp>
        <p:nvSpPr>
          <p:cNvPr id="35" name="Elipse 7">
            <a:extLst>
              <a:ext uri="{FF2B5EF4-FFF2-40B4-BE49-F238E27FC236}">
                <a16:creationId xmlns:a16="http://schemas.microsoft.com/office/drawing/2014/main" id="{A3ED1418-8EBF-164C-A5EA-D1176EE95889}"/>
              </a:ext>
            </a:extLst>
          </p:cNvPr>
          <p:cNvSpPr/>
          <p:nvPr/>
        </p:nvSpPr>
        <p:spPr>
          <a:xfrm>
            <a:off x="-5209115" y="1752783"/>
            <a:ext cx="12061087" cy="12097686"/>
          </a:xfrm>
          <a:prstGeom prst="ellipse">
            <a:avLst/>
          </a:prstGeom>
          <a:noFill/>
          <a:ln w="12700" cmpd="sng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9551" tIns="49775" rIns="99551" bIns="49775" spcCol="0"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622" y="7495866"/>
            <a:ext cx="179720" cy="17972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63663" y="7280222"/>
            <a:ext cx="2791081" cy="690636"/>
          </a:xfrm>
          <a:prstGeom prst="rect">
            <a:avLst/>
          </a:prstGeom>
          <a:solidFill>
            <a:srgbClr val="A00B1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0438" tIns="35219" rIns="70438" bIns="35219" spcCol="0" rtlCol="0" anchor="ctr"/>
          <a:lstStyle/>
          <a:p>
            <a:pPr algn="ctr"/>
            <a:endParaRPr lang="es-ES" sz="1415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81" y="7495866"/>
            <a:ext cx="179720" cy="17972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53" y="7495866"/>
            <a:ext cx="179720" cy="179720"/>
          </a:xfrm>
          <a:prstGeom prst="rect">
            <a:avLst/>
          </a:prstGeom>
        </p:spPr>
      </p:pic>
      <p:pic>
        <p:nvPicPr>
          <p:cNvPr id="10" name="Imagen 9" descr="mint white and gre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71" y="7438905"/>
            <a:ext cx="2361764" cy="398168"/>
          </a:xfrm>
          <a:prstGeom prst="rect">
            <a:avLst/>
          </a:prstGeom>
        </p:spPr>
      </p:pic>
      <p:sp>
        <p:nvSpPr>
          <p:cNvPr id="12" name="CuadroTexto 8">
            <a:extLst>
              <a:ext uri="{FF2B5EF4-FFF2-40B4-BE49-F238E27FC236}">
                <a16:creationId xmlns:a16="http://schemas.microsoft.com/office/drawing/2014/main" id="{C536DA7F-6CBD-C547-BFEE-EEC854389B7F}"/>
              </a:ext>
            </a:extLst>
          </p:cNvPr>
          <p:cNvSpPr txBox="1"/>
          <p:nvPr/>
        </p:nvSpPr>
        <p:spPr>
          <a:xfrm>
            <a:off x="420522" y="443659"/>
            <a:ext cx="1777246" cy="840567"/>
          </a:xfrm>
          <a:prstGeom prst="rect">
            <a:avLst/>
          </a:prstGeom>
        </p:spPr>
        <p:txBody>
          <a:bodyPr wrap="square" lIns="70438" tIns="35219" rIns="70438" bIns="35219" rtlCol="0">
            <a:spAutoFit/>
          </a:bodyPr>
          <a:lstStyle/>
          <a:p>
            <a:r>
              <a:rPr lang="es-ES_tradnl" sz="2500" dirty="0" err="1">
                <a:latin typeface="Arial"/>
                <a:cs typeface="Arial"/>
              </a:rPr>
              <a:t>Volné</a:t>
            </a:r>
            <a:endParaRPr lang="es-ES_tradnl" sz="2500" dirty="0">
              <a:latin typeface="Arial"/>
              <a:cs typeface="Arial"/>
            </a:endParaRPr>
          </a:p>
          <a:p>
            <a:r>
              <a:rPr lang="es-ES_tradnl" sz="2500" dirty="0">
                <a:latin typeface="Arial"/>
                <a:cs typeface="Arial"/>
              </a:rPr>
              <a:t>   </a:t>
            </a:r>
            <a:r>
              <a:rPr lang="es-ES_tradnl" sz="2500" dirty="0" err="1">
                <a:latin typeface="Arial"/>
                <a:cs typeface="Arial"/>
              </a:rPr>
              <a:t>prostory</a:t>
            </a:r>
            <a:endParaRPr lang="es-ES_tradnl" sz="2500" dirty="0">
              <a:latin typeface="Arial"/>
              <a:cs typeface="Arial"/>
            </a:endParaRPr>
          </a:p>
        </p:txBody>
      </p:sp>
      <p:sp>
        <p:nvSpPr>
          <p:cNvPr id="15" name="Arco 9">
            <a:extLst>
              <a:ext uri="{FF2B5EF4-FFF2-40B4-BE49-F238E27FC236}">
                <a16:creationId xmlns:a16="http://schemas.microsoft.com/office/drawing/2014/main" id="{3FAE235D-DC13-A240-96A9-D61CC0CC0CA7}"/>
              </a:ext>
            </a:extLst>
          </p:cNvPr>
          <p:cNvSpPr/>
          <p:nvPr/>
        </p:nvSpPr>
        <p:spPr>
          <a:xfrm rot="10197682">
            <a:off x="-815894" y="-452049"/>
            <a:ext cx="2399364" cy="2399364"/>
          </a:xfrm>
          <a:prstGeom prst="arc">
            <a:avLst>
              <a:gd name="adj1" fmla="val 13809659"/>
              <a:gd name="adj2" fmla="val 11896709"/>
            </a:avLst>
          </a:prstGeom>
          <a:ln w="12700">
            <a:solidFill>
              <a:srgbClr val="A00B1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415"/>
          </a:p>
        </p:txBody>
      </p:sp>
      <p:sp>
        <p:nvSpPr>
          <p:cNvPr id="17" name="CuadroTexto 12">
            <a:extLst>
              <a:ext uri="{FF2B5EF4-FFF2-40B4-BE49-F238E27FC236}">
                <a16:creationId xmlns:a16="http://schemas.microsoft.com/office/drawing/2014/main" id="{8800FAD8-D4F1-5E45-ABE1-BACB1616D4F3}"/>
              </a:ext>
            </a:extLst>
          </p:cNvPr>
          <p:cNvSpPr txBox="1"/>
          <p:nvPr/>
        </p:nvSpPr>
        <p:spPr>
          <a:xfrm>
            <a:off x="391805" y="1432976"/>
            <a:ext cx="744876" cy="239022"/>
          </a:xfrm>
          <a:prstGeom prst="rect">
            <a:avLst/>
          </a:prstGeom>
          <a:noFill/>
        </p:spPr>
        <p:txBody>
          <a:bodyPr wrap="square" lIns="99551" tIns="49775" rIns="99551" bIns="49775" rtlCol="0" anchor="t" anchorCtr="0">
            <a:spAutoFit/>
          </a:bodyPr>
          <a:lstStyle/>
          <a:p>
            <a:r>
              <a:rPr lang="en-US" sz="900" b="1" dirty="0" err="1">
                <a:solidFill>
                  <a:srgbClr val="CF0A04"/>
                </a:solidFill>
                <a:latin typeface="Arial"/>
                <a:cs typeface="Arial"/>
              </a:rPr>
              <a:t>Podlaží</a:t>
            </a:r>
            <a:endParaRPr lang="en-US" sz="900" b="1" baseline="30000" dirty="0">
              <a:solidFill>
                <a:srgbClr val="CF0A04"/>
              </a:solidFill>
              <a:latin typeface="Arial"/>
              <a:cs typeface="Arial"/>
            </a:endParaRPr>
          </a:p>
        </p:txBody>
      </p:sp>
      <p:sp>
        <p:nvSpPr>
          <p:cNvPr id="18" name="CuadroTexto 13">
            <a:extLst>
              <a:ext uri="{FF2B5EF4-FFF2-40B4-BE49-F238E27FC236}">
                <a16:creationId xmlns:a16="http://schemas.microsoft.com/office/drawing/2014/main" id="{EA3EC14A-7A3E-F74C-8B71-91E92ABFCE68}"/>
              </a:ext>
            </a:extLst>
          </p:cNvPr>
          <p:cNvSpPr txBox="1"/>
          <p:nvPr/>
        </p:nvSpPr>
        <p:spPr>
          <a:xfrm>
            <a:off x="1120059" y="1795150"/>
            <a:ext cx="1166700" cy="2875193"/>
          </a:xfrm>
          <a:prstGeom prst="rect">
            <a:avLst/>
          </a:prstGeom>
          <a:noFill/>
        </p:spPr>
        <p:txBody>
          <a:bodyPr wrap="square" lIns="99551" tIns="49775" rIns="99551" bIns="49775" rtlCol="0" anchor="t" anchorCtr="0">
            <a:spAutoFit/>
          </a:bodyPr>
          <a:lstStyle/>
          <a:p>
            <a:pPr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Kanceláře</a:t>
            </a:r>
          </a:p>
          <a:p>
            <a:pPr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Kanceláře</a:t>
            </a:r>
          </a:p>
          <a:p>
            <a:pPr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Kanceláře</a:t>
            </a:r>
          </a:p>
          <a:p>
            <a:pPr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Kanceláře</a:t>
            </a:r>
          </a:p>
          <a:p>
            <a:pPr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Kanceláře</a:t>
            </a:r>
          </a:p>
          <a:p>
            <a:pPr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Kanceláře</a:t>
            </a:r>
          </a:p>
          <a:p>
            <a:pPr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Kanceláře</a:t>
            </a:r>
          </a:p>
          <a:p>
            <a:pPr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Kanceláře</a:t>
            </a:r>
          </a:p>
          <a:p>
            <a:pPr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Kanceláře</a:t>
            </a:r>
          </a:p>
          <a:p>
            <a:pPr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Kanceláře</a:t>
            </a:r>
          </a:p>
          <a:p>
            <a:pPr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Kanceláře</a:t>
            </a:r>
          </a:p>
          <a:p>
            <a:pPr algn="just">
              <a:lnSpc>
                <a:spcPct val="120000"/>
              </a:lnSpc>
            </a:pP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19" name="CuadroTexto 14">
            <a:extLst>
              <a:ext uri="{FF2B5EF4-FFF2-40B4-BE49-F238E27FC236}">
                <a16:creationId xmlns:a16="http://schemas.microsoft.com/office/drawing/2014/main" id="{5BB08CD0-8623-A443-B315-652A144E85EF}"/>
              </a:ext>
            </a:extLst>
          </p:cNvPr>
          <p:cNvSpPr txBox="1"/>
          <p:nvPr/>
        </p:nvSpPr>
        <p:spPr>
          <a:xfrm>
            <a:off x="1913348" y="1815432"/>
            <a:ext cx="1499184" cy="2863010"/>
          </a:xfrm>
          <a:prstGeom prst="rect">
            <a:avLst/>
          </a:prstGeom>
          <a:noFill/>
        </p:spPr>
        <p:txBody>
          <a:bodyPr wrap="square" lIns="99551" tIns="49775" rIns="99551" bIns="49775" rtlCol="0" anchor="t" anchorCtr="0">
            <a:spAutoFit/>
          </a:bodyPr>
          <a:lstStyle/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145 </a:t>
            </a:r>
            <a:r>
              <a:rPr lang="es-ES_tradnl" sz="1000" b="1" dirty="0">
                <a:latin typeface="Arial"/>
                <a:cs typeface="Arial"/>
              </a:rPr>
              <a:t>m</a:t>
            </a:r>
            <a:r>
              <a:rPr lang="es-ES_tradnl" sz="1000" b="1" baseline="30000" dirty="0">
                <a:latin typeface="Arial"/>
                <a:cs typeface="Arial"/>
              </a:rPr>
              <a:t>2</a:t>
            </a:r>
            <a:endParaRPr lang="cs-CZ" sz="1000" b="1" baseline="30000" dirty="0">
              <a:latin typeface="Arial"/>
              <a:cs typeface="Arial"/>
            </a:endParaRP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197 </a:t>
            </a:r>
            <a:r>
              <a:rPr lang="es-ES_tradnl" sz="1000" b="1" dirty="0">
                <a:latin typeface="Arial"/>
                <a:cs typeface="Arial"/>
              </a:rPr>
              <a:t>m</a:t>
            </a:r>
            <a:r>
              <a:rPr lang="es-ES_tradnl" sz="1000" b="1" baseline="30000" dirty="0">
                <a:latin typeface="Arial"/>
                <a:cs typeface="Arial"/>
              </a:rPr>
              <a:t>2</a:t>
            </a:r>
            <a:endParaRPr lang="cs-CZ" sz="1000" b="1" baseline="30000" dirty="0">
              <a:latin typeface="Arial"/>
              <a:cs typeface="Arial"/>
            </a:endParaRP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473 </a:t>
            </a:r>
            <a:r>
              <a:rPr lang="es-ES_tradnl" sz="1000" b="1" dirty="0">
                <a:latin typeface="Arial"/>
                <a:cs typeface="Arial"/>
              </a:rPr>
              <a:t>m</a:t>
            </a:r>
            <a:r>
              <a:rPr lang="es-ES_tradnl" sz="1000" b="1" baseline="30000" dirty="0">
                <a:latin typeface="Arial"/>
                <a:cs typeface="Arial"/>
              </a:rPr>
              <a:t>2</a:t>
            </a:r>
            <a:endParaRPr lang="cs-CZ" sz="1000" b="1" baseline="30000" dirty="0">
              <a:latin typeface="Arial"/>
              <a:cs typeface="Arial"/>
            </a:endParaRP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649 </a:t>
            </a:r>
            <a:r>
              <a:rPr lang="es-ES_tradnl" sz="1000" b="1" dirty="0">
                <a:latin typeface="Arial"/>
                <a:cs typeface="Arial"/>
              </a:rPr>
              <a:t>m</a:t>
            </a:r>
            <a:r>
              <a:rPr lang="es-ES_tradnl" sz="1000" b="1" baseline="30000" dirty="0">
                <a:latin typeface="Arial"/>
                <a:cs typeface="Arial"/>
              </a:rPr>
              <a:t>2</a:t>
            </a:r>
            <a:endParaRPr lang="cs-CZ" sz="1000" b="1" baseline="30000" dirty="0">
              <a:latin typeface="Arial"/>
              <a:cs typeface="Arial"/>
            </a:endParaRP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924</a:t>
            </a:r>
            <a:r>
              <a:rPr lang="es-ES_tradnl" sz="1000" b="1" dirty="0">
                <a:latin typeface="Arial"/>
                <a:cs typeface="Arial"/>
              </a:rPr>
              <a:t> m</a:t>
            </a:r>
            <a:r>
              <a:rPr lang="es-ES_tradnl" sz="1000" b="1" baseline="30000" dirty="0">
                <a:latin typeface="Arial"/>
                <a:cs typeface="Arial"/>
              </a:rPr>
              <a:t>2</a:t>
            </a:r>
            <a:endParaRPr lang="cs-CZ" sz="1000" b="1" baseline="30000" dirty="0">
              <a:latin typeface="Arial"/>
              <a:cs typeface="Arial"/>
            </a:endParaRP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499</a:t>
            </a:r>
            <a:r>
              <a:rPr lang="es-ES_tradnl" sz="1000" b="1" dirty="0">
                <a:latin typeface="Arial"/>
                <a:cs typeface="Arial"/>
              </a:rPr>
              <a:t> m</a:t>
            </a:r>
            <a:r>
              <a:rPr lang="es-ES_tradnl" sz="1000" b="1" baseline="30000" dirty="0">
                <a:latin typeface="Arial"/>
                <a:cs typeface="Arial"/>
              </a:rPr>
              <a:t>2</a:t>
            </a:r>
            <a:endParaRPr lang="cs-CZ" sz="1000" b="1" baseline="30000" dirty="0">
              <a:latin typeface="Arial"/>
              <a:cs typeface="Arial"/>
            </a:endParaRP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487</a:t>
            </a:r>
            <a:r>
              <a:rPr lang="is-IS" sz="1000" b="1" dirty="0">
                <a:latin typeface="Arial"/>
                <a:cs typeface="Arial"/>
              </a:rPr>
              <a:t> m</a:t>
            </a:r>
            <a:r>
              <a:rPr lang="is-IS" sz="1000" b="1" baseline="30000" dirty="0">
                <a:latin typeface="Arial"/>
                <a:cs typeface="Arial"/>
              </a:rPr>
              <a:t>2</a:t>
            </a:r>
            <a:endParaRPr lang="cs-CZ" sz="1000" b="1" baseline="30000" dirty="0">
              <a:latin typeface="Arial"/>
              <a:cs typeface="Arial"/>
            </a:endParaRP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173 m2 </a:t>
            </a:r>
            <a:br>
              <a:rPr lang="cs-CZ" sz="1000" b="1" dirty="0">
                <a:latin typeface="Arial"/>
                <a:cs typeface="Arial"/>
              </a:rPr>
            </a:br>
            <a:r>
              <a:rPr lang="cs-CZ" sz="1000" b="1" dirty="0">
                <a:latin typeface="Arial"/>
                <a:cs typeface="Arial"/>
              </a:rPr>
              <a:t>256</a:t>
            </a:r>
            <a:r>
              <a:rPr lang="is-IS" sz="1000" b="1" dirty="0">
                <a:latin typeface="Arial"/>
                <a:cs typeface="Arial"/>
              </a:rPr>
              <a:t> m</a:t>
            </a:r>
            <a:r>
              <a:rPr lang="is-IS" sz="1000" b="1" baseline="30000" dirty="0">
                <a:latin typeface="Arial"/>
                <a:cs typeface="Arial"/>
              </a:rPr>
              <a:t>2</a:t>
            </a:r>
            <a:endParaRPr lang="cs-CZ" sz="1000" b="1" baseline="30000" dirty="0">
              <a:latin typeface="Arial"/>
              <a:cs typeface="Arial"/>
            </a:endParaRP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258 </a:t>
            </a:r>
            <a:r>
              <a:rPr lang="is-IS" sz="1000" b="1" dirty="0">
                <a:latin typeface="Arial"/>
                <a:cs typeface="Arial"/>
              </a:rPr>
              <a:t>m</a:t>
            </a:r>
            <a:r>
              <a:rPr lang="is-IS" sz="1000" b="1" baseline="30000" dirty="0">
                <a:latin typeface="Arial"/>
                <a:cs typeface="Arial"/>
              </a:rPr>
              <a:t>2</a:t>
            </a:r>
            <a:endParaRPr lang="cs-CZ" sz="1000" b="1" baseline="30000" dirty="0">
              <a:latin typeface="Arial"/>
              <a:cs typeface="Arial"/>
            </a:endParaRP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196 - 900 m</a:t>
            </a:r>
            <a:r>
              <a:rPr lang="cs-CZ" sz="1000" b="1" baseline="30000" dirty="0">
                <a:latin typeface="Arial"/>
                <a:cs typeface="Arial"/>
              </a:rPr>
              <a:t>2</a:t>
            </a:r>
          </a:p>
          <a:p>
            <a:pPr algn="ctr">
              <a:lnSpc>
                <a:spcPct val="155000"/>
              </a:lnSpc>
            </a:pPr>
            <a:endParaRPr lang="is-IS" sz="1000" b="1" baseline="30000" dirty="0">
              <a:latin typeface="Arial"/>
              <a:cs typeface="Arial"/>
            </a:endParaRPr>
          </a:p>
        </p:txBody>
      </p:sp>
      <p:sp>
        <p:nvSpPr>
          <p:cNvPr id="20" name="CuadroTexto 14">
            <a:extLst>
              <a:ext uri="{FF2B5EF4-FFF2-40B4-BE49-F238E27FC236}">
                <a16:creationId xmlns:a16="http://schemas.microsoft.com/office/drawing/2014/main" id="{62BC19A0-384D-E243-BE40-4ECA52E51FD4}"/>
              </a:ext>
            </a:extLst>
          </p:cNvPr>
          <p:cNvSpPr txBox="1"/>
          <p:nvPr/>
        </p:nvSpPr>
        <p:spPr>
          <a:xfrm>
            <a:off x="3165791" y="1821570"/>
            <a:ext cx="1190709" cy="2693861"/>
          </a:xfrm>
          <a:prstGeom prst="rect">
            <a:avLst/>
          </a:prstGeom>
          <a:noFill/>
        </p:spPr>
        <p:txBody>
          <a:bodyPr wrap="square" lIns="99551" tIns="49775" rIns="99551" bIns="49775" rtlCol="0" anchor="t" anchorCtr="0">
            <a:spAutoFit/>
          </a:bodyPr>
          <a:lstStyle/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Nyní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Nyní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Nyní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Nyní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Nyní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Nyní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Nyní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Nyní</a:t>
            </a:r>
            <a:br>
              <a:rPr lang="cs-CZ" sz="1000" b="1" dirty="0">
                <a:latin typeface="Arial"/>
                <a:cs typeface="Arial"/>
              </a:rPr>
            </a:br>
            <a:r>
              <a:rPr lang="cs-CZ" sz="1000" b="1" dirty="0">
                <a:latin typeface="Arial"/>
                <a:cs typeface="Arial"/>
              </a:rPr>
              <a:t>březen 2024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Nyní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Nyní</a:t>
            </a:r>
          </a:p>
        </p:txBody>
      </p:sp>
      <p:sp>
        <p:nvSpPr>
          <p:cNvPr id="21" name="CuadroTexto 13">
            <a:extLst>
              <a:ext uri="{FF2B5EF4-FFF2-40B4-BE49-F238E27FC236}">
                <a16:creationId xmlns:a16="http://schemas.microsoft.com/office/drawing/2014/main" id="{DCB8BDA1-6C82-314A-BAB5-C03612A7D3F4}"/>
              </a:ext>
            </a:extLst>
          </p:cNvPr>
          <p:cNvSpPr txBox="1"/>
          <p:nvPr/>
        </p:nvSpPr>
        <p:spPr>
          <a:xfrm>
            <a:off x="294112" y="1815317"/>
            <a:ext cx="814255" cy="2875193"/>
          </a:xfrm>
          <a:prstGeom prst="rect">
            <a:avLst/>
          </a:prstGeom>
          <a:noFill/>
        </p:spPr>
        <p:txBody>
          <a:bodyPr wrap="square" lIns="99551" tIns="49775" rIns="99551" bIns="49775" rtlCol="0" anchor="t" anchorCtr="0">
            <a:spAutoFit/>
          </a:bodyPr>
          <a:lstStyle/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1. (A)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2. (A)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1. (B)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8. (B)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2. (C)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6. (C)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7. (C)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5. (D)</a:t>
            </a:r>
            <a:br>
              <a:rPr lang="cs-CZ" sz="1000" b="1" dirty="0">
                <a:latin typeface="Arial"/>
                <a:cs typeface="Arial"/>
              </a:rPr>
            </a:br>
            <a:r>
              <a:rPr lang="cs-CZ" sz="1000" b="1" dirty="0">
                <a:latin typeface="Arial"/>
                <a:cs typeface="Arial"/>
              </a:rPr>
              <a:t>12. (D)</a:t>
            </a:r>
            <a:br>
              <a:rPr lang="cs-CZ" sz="1000" b="1" dirty="0">
                <a:latin typeface="Arial"/>
                <a:cs typeface="Arial"/>
              </a:rPr>
            </a:br>
            <a:r>
              <a:rPr lang="cs-CZ" sz="1000" b="1" dirty="0">
                <a:latin typeface="Arial"/>
                <a:cs typeface="Arial"/>
              </a:rPr>
              <a:t>13. (D)</a:t>
            </a:r>
          </a:p>
          <a:p>
            <a:pPr algn="ctr">
              <a:lnSpc>
                <a:spcPct val="155000"/>
              </a:lnSpc>
            </a:pPr>
            <a:r>
              <a:rPr lang="cs-CZ" sz="1000" b="1" dirty="0">
                <a:latin typeface="Arial"/>
                <a:cs typeface="Arial"/>
              </a:rPr>
              <a:t>15-16. (D)</a:t>
            </a:r>
          </a:p>
          <a:p>
            <a:pPr algn="just">
              <a:lnSpc>
                <a:spcPct val="120000"/>
              </a:lnSpc>
            </a:pP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22" name="CuadroTexto 12">
            <a:extLst>
              <a:ext uri="{FF2B5EF4-FFF2-40B4-BE49-F238E27FC236}">
                <a16:creationId xmlns:a16="http://schemas.microsoft.com/office/drawing/2014/main" id="{FF070DE8-AF49-654F-B4E2-BDB331F558D4}"/>
              </a:ext>
            </a:extLst>
          </p:cNvPr>
          <p:cNvSpPr txBox="1"/>
          <p:nvPr/>
        </p:nvSpPr>
        <p:spPr>
          <a:xfrm>
            <a:off x="1255878" y="1436668"/>
            <a:ext cx="595013" cy="239022"/>
          </a:xfrm>
          <a:prstGeom prst="rect">
            <a:avLst/>
          </a:prstGeom>
          <a:noFill/>
        </p:spPr>
        <p:txBody>
          <a:bodyPr wrap="square" lIns="99551" tIns="49775" rIns="99551" bIns="49775" rtlCol="0" anchor="t" anchorCtr="0">
            <a:spAutoFit/>
          </a:bodyPr>
          <a:lstStyle/>
          <a:p>
            <a:r>
              <a:rPr lang="en-US" sz="900" b="1" dirty="0" err="1">
                <a:solidFill>
                  <a:srgbClr val="CF0A04"/>
                </a:solidFill>
                <a:latin typeface="Arial"/>
                <a:cs typeface="Arial"/>
              </a:rPr>
              <a:t>Popis</a:t>
            </a:r>
            <a:endParaRPr lang="en-US" sz="900" b="1" baseline="30000" dirty="0">
              <a:solidFill>
                <a:srgbClr val="CF0A04"/>
              </a:solidFill>
              <a:latin typeface="Arial"/>
              <a:cs typeface="Arial"/>
            </a:endParaRPr>
          </a:p>
        </p:txBody>
      </p:sp>
      <p:sp>
        <p:nvSpPr>
          <p:cNvPr id="23" name="CuadroTexto 12">
            <a:extLst>
              <a:ext uri="{FF2B5EF4-FFF2-40B4-BE49-F238E27FC236}">
                <a16:creationId xmlns:a16="http://schemas.microsoft.com/office/drawing/2014/main" id="{AC74D019-E918-5F42-A49D-7503FA6E682F}"/>
              </a:ext>
            </a:extLst>
          </p:cNvPr>
          <p:cNvSpPr txBox="1"/>
          <p:nvPr/>
        </p:nvSpPr>
        <p:spPr>
          <a:xfrm>
            <a:off x="2323465" y="1443563"/>
            <a:ext cx="679622" cy="239022"/>
          </a:xfrm>
          <a:prstGeom prst="rect">
            <a:avLst/>
          </a:prstGeom>
          <a:noFill/>
        </p:spPr>
        <p:txBody>
          <a:bodyPr wrap="square" lIns="99551" tIns="49775" rIns="99551" bIns="49775" rtlCol="0" anchor="t" anchorCtr="0">
            <a:spAutoFit/>
          </a:bodyPr>
          <a:lstStyle/>
          <a:p>
            <a:r>
              <a:rPr lang="en-US" sz="900" b="1" dirty="0" err="1">
                <a:solidFill>
                  <a:srgbClr val="CF0A04"/>
                </a:solidFill>
                <a:latin typeface="Arial"/>
                <a:cs typeface="Arial"/>
              </a:rPr>
              <a:t>Výměra</a:t>
            </a:r>
            <a:endParaRPr lang="en-US" sz="900" b="1" baseline="30000" dirty="0">
              <a:solidFill>
                <a:srgbClr val="CF0A04"/>
              </a:solidFill>
              <a:latin typeface="Arial"/>
              <a:cs typeface="Arial"/>
            </a:endParaRPr>
          </a:p>
        </p:txBody>
      </p:sp>
      <p:sp>
        <p:nvSpPr>
          <p:cNvPr id="24" name="CuadroTexto 12">
            <a:extLst>
              <a:ext uri="{FF2B5EF4-FFF2-40B4-BE49-F238E27FC236}">
                <a16:creationId xmlns:a16="http://schemas.microsoft.com/office/drawing/2014/main" id="{3DD7ED68-D5F9-2B45-8CD5-601B5879DE0C}"/>
              </a:ext>
            </a:extLst>
          </p:cNvPr>
          <p:cNvSpPr txBox="1"/>
          <p:nvPr/>
        </p:nvSpPr>
        <p:spPr>
          <a:xfrm>
            <a:off x="3428350" y="1436668"/>
            <a:ext cx="928150" cy="239022"/>
          </a:xfrm>
          <a:prstGeom prst="rect">
            <a:avLst/>
          </a:prstGeom>
          <a:noFill/>
        </p:spPr>
        <p:txBody>
          <a:bodyPr wrap="square" lIns="99551" tIns="49775" rIns="99551" bIns="49775" rtlCol="0" anchor="t" anchorCtr="0">
            <a:spAutoFit/>
          </a:bodyPr>
          <a:lstStyle/>
          <a:p>
            <a:r>
              <a:rPr lang="en-US" sz="900" b="1" dirty="0">
                <a:solidFill>
                  <a:srgbClr val="CF0A04"/>
                </a:solidFill>
                <a:latin typeface="Arial"/>
                <a:cs typeface="Arial"/>
              </a:rPr>
              <a:t>K </a:t>
            </a:r>
            <a:r>
              <a:rPr lang="en-US" sz="900" b="1" dirty="0" err="1">
                <a:solidFill>
                  <a:srgbClr val="CF0A04"/>
                </a:solidFill>
                <a:latin typeface="Arial"/>
                <a:cs typeface="Arial"/>
              </a:rPr>
              <a:t>dispozici</a:t>
            </a:r>
            <a:endParaRPr lang="en-US" sz="900" b="1" baseline="30000" dirty="0">
              <a:solidFill>
                <a:srgbClr val="CF0A04"/>
              </a:solidFill>
              <a:latin typeface="Arial"/>
              <a:cs typeface="Arial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64B15D05-42BB-6A4C-BE44-E9ED49B3ECCC}"/>
              </a:ext>
            </a:extLst>
          </p:cNvPr>
          <p:cNvCxnSpPr/>
          <p:nvPr/>
        </p:nvCxnSpPr>
        <p:spPr>
          <a:xfrm>
            <a:off x="476444" y="1754991"/>
            <a:ext cx="435835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Arco 10">
            <a:extLst>
              <a:ext uri="{FF2B5EF4-FFF2-40B4-BE49-F238E27FC236}">
                <a16:creationId xmlns:a16="http://schemas.microsoft.com/office/drawing/2014/main" id="{0A6195A1-A95D-BD48-BE71-9F5D7AD872BF}"/>
              </a:ext>
            </a:extLst>
          </p:cNvPr>
          <p:cNvSpPr/>
          <p:nvPr/>
        </p:nvSpPr>
        <p:spPr>
          <a:xfrm rot="21059524">
            <a:off x="3679709" y="3898718"/>
            <a:ext cx="1775565" cy="1775565"/>
          </a:xfrm>
          <a:prstGeom prst="arc">
            <a:avLst>
              <a:gd name="adj1" fmla="val 14399181"/>
              <a:gd name="adj2" fmla="val 11997511"/>
            </a:avLst>
          </a:prstGeom>
          <a:ln w="12700">
            <a:solidFill>
              <a:srgbClr val="A00B1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b="1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16AACA4-A2B2-DA4D-B703-EF5CC6D0C4EB}"/>
              </a:ext>
            </a:extLst>
          </p:cNvPr>
          <p:cNvSpPr txBox="1"/>
          <p:nvPr/>
        </p:nvSpPr>
        <p:spPr>
          <a:xfrm>
            <a:off x="418613" y="8220416"/>
            <a:ext cx="22153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</a:t>
            </a: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Milan Korbelář</a:t>
            </a:r>
          </a:p>
          <a:p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+420 724 033 715</a:t>
            </a:r>
          </a:p>
          <a:p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mkorbelar@mintgroup.cz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C01C984-C6B5-9047-8ED1-4062BB0508A0}"/>
              </a:ext>
            </a:extLst>
          </p:cNvPr>
          <p:cNvSpPr txBox="1"/>
          <p:nvPr/>
        </p:nvSpPr>
        <p:spPr>
          <a:xfrm>
            <a:off x="2517345" y="8250339"/>
            <a:ext cx="3750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</a:t>
            </a: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Vlastimil </a:t>
            </a:r>
            <a:r>
              <a:rPr lang="cs-CZ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Rutner</a:t>
            </a:r>
            <a:endParaRPr lang="cs-CZ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+420 725 778 640</a:t>
            </a:r>
          </a:p>
          <a:p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vrutner@mintgroup.cz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patro, interiér, židle, strop&#10;&#10;Popis byl vytvořen automaticky">
            <a:extLst>
              <a:ext uri="{FF2B5EF4-FFF2-40B4-BE49-F238E27FC236}">
                <a16:creationId xmlns:a16="http://schemas.microsoft.com/office/drawing/2014/main" id="{EFDB7E45-1A5D-606A-A295-36B6E032D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961" y="-329914"/>
            <a:ext cx="3346603" cy="3412481"/>
          </a:xfrm>
          <a:prstGeom prst="rect">
            <a:avLst/>
          </a:prstGeom>
        </p:spPr>
      </p:pic>
      <p:sp>
        <p:nvSpPr>
          <p:cNvPr id="2" name="TextovéPole 3">
            <a:extLst>
              <a:ext uri="{FF2B5EF4-FFF2-40B4-BE49-F238E27FC236}">
                <a16:creationId xmlns:a16="http://schemas.microsoft.com/office/drawing/2014/main" id="{8484ED78-3D78-6914-1170-2ECE78DE985E}"/>
              </a:ext>
            </a:extLst>
          </p:cNvPr>
          <p:cNvSpPr txBox="1"/>
          <p:nvPr/>
        </p:nvSpPr>
        <p:spPr>
          <a:xfrm>
            <a:off x="4516141" y="8289185"/>
            <a:ext cx="20570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</a:t>
            </a: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Manager</a:t>
            </a:r>
          </a:p>
          <a:p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Gajdoš</a:t>
            </a:r>
          </a:p>
          <a:p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+420 774 422 112</a:t>
            </a:r>
          </a:p>
          <a:p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dgajdos@mintgroup.cz</a:t>
            </a:r>
          </a:p>
        </p:txBody>
      </p:sp>
    </p:spTree>
    <p:extLst>
      <p:ext uri="{BB962C8B-B14F-4D97-AF65-F5344CB8AC3E}">
        <p14:creationId xmlns:p14="http://schemas.microsoft.com/office/powerpoint/2010/main" val="7933361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11502</TotalTime>
  <Words>433</Words>
  <Application>Microsoft Office PowerPoint</Application>
  <PresentationFormat>Vlastní</PresentationFormat>
  <Paragraphs>114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Calibri</vt:lpstr>
      <vt:lpstr>Courier New</vt:lpstr>
      <vt:lpstr>Tema de Office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Laia</dc:creator>
  <cp:lastModifiedBy>David Gajdoš</cp:lastModifiedBy>
  <cp:revision>205</cp:revision>
  <cp:lastPrinted>2021-06-07T07:45:55Z</cp:lastPrinted>
  <dcterms:created xsi:type="dcterms:W3CDTF">2020-02-10T11:31:12Z</dcterms:created>
  <dcterms:modified xsi:type="dcterms:W3CDTF">2024-03-26T16:13:26Z</dcterms:modified>
</cp:coreProperties>
</file>